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90" r:id="rId3"/>
    <p:sldId id="263" r:id="rId4"/>
    <p:sldId id="264" r:id="rId5"/>
    <p:sldId id="280" r:id="rId6"/>
    <p:sldId id="257" r:id="rId7"/>
    <p:sldId id="286" r:id="rId8"/>
    <p:sldId id="258" r:id="rId9"/>
    <p:sldId id="267" r:id="rId10"/>
    <p:sldId id="260" r:id="rId11"/>
    <p:sldId id="259" r:id="rId12"/>
    <p:sldId id="281" r:id="rId13"/>
    <p:sldId id="282" r:id="rId14"/>
    <p:sldId id="283" r:id="rId15"/>
    <p:sldId id="268" r:id="rId16"/>
    <p:sldId id="275" r:id="rId17"/>
    <p:sldId id="287" r:id="rId18"/>
    <p:sldId id="288" r:id="rId19"/>
    <p:sldId id="278" r:id="rId20"/>
    <p:sldId id="285" r:id="rId21"/>
    <p:sldId id="279" r:id="rId22"/>
    <p:sldId id="266" r:id="rId23"/>
    <p:sldId id="265" r:id="rId24"/>
    <p:sldId id="289" r:id="rId25"/>
    <p:sldId id="277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1B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814" autoAdjust="0"/>
    <p:restoredTop sz="86486" autoAdjust="0"/>
  </p:normalViewPr>
  <p:slideViewPr>
    <p:cSldViewPr snapToGrid="0">
      <p:cViewPr varScale="1">
        <p:scale>
          <a:sx n="76" d="100"/>
          <a:sy n="76" d="100"/>
        </p:scale>
        <p:origin x="355" y="1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0D82E-7C41-4143-957E-2641C6277FC9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15C1B-D0B4-4EBC-AF04-6F5E1A79DA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3197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15C1B-D0B4-4EBC-AF04-6F5E1A79DA1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9320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15C1B-D0B4-4EBC-AF04-6F5E1A79DA1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2296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A0E8-A92C-4964-BA03-D460CB53D20A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CDCB-30DE-4A8B-9A37-EC28C561A8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832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A0E8-A92C-4964-BA03-D460CB53D20A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CDCB-30DE-4A8B-9A37-EC28C561A8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2225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A0E8-A92C-4964-BA03-D460CB53D20A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CDCB-30DE-4A8B-9A37-EC28C561A8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878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A0E8-A92C-4964-BA03-D460CB53D20A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CDCB-30DE-4A8B-9A37-EC28C561A8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4889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A0E8-A92C-4964-BA03-D460CB53D20A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CDCB-30DE-4A8B-9A37-EC28C561A8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5388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A0E8-A92C-4964-BA03-D460CB53D20A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CDCB-30DE-4A8B-9A37-EC28C561A8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7067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A0E8-A92C-4964-BA03-D460CB53D20A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CDCB-30DE-4A8B-9A37-EC28C561A8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4689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A0E8-A92C-4964-BA03-D460CB53D20A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CDCB-30DE-4A8B-9A37-EC28C561A8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7818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A0E8-A92C-4964-BA03-D460CB53D20A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CDCB-30DE-4A8B-9A37-EC28C561A8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1330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A0E8-A92C-4964-BA03-D460CB53D20A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CDCB-30DE-4A8B-9A37-EC28C561A8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1856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A0E8-A92C-4964-BA03-D460CB53D20A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CDCB-30DE-4A8B-9A37-EC28C561A8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9703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8A0E8-A92C-4964-BA03-D460CB53D20A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FCDCB-30DE-4A8B-9A37-EC28C561A8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7297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-psud.fr/fr/international/etudiants-de-paris-sud/financements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outgoing.international@u-psud.fr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-psud.fr/_attachments/financements-article/Engagement%20%C3%A9tudiant%202018-19.doc?download=true" TargetMode="External"/><Relationship Id="rId2" Type="http://schemas.openxmlformats.org/officeDocument/2006/relationships/hyperlink" Target="http://www.u-psud.fr/fr/international/etudiants-de-paris-sud/financements/portail-de-candidature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3YxCi5p130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Laurence.vagnair@universite-paris-saclay.fr" TargetMode="External"/><Relationship Id="rId2" Type="http://schemas.openxmlformats.org/officeDocument/2006/relationships/hyperlink" Target="mailto:Brigitte.laborde@universite-paris-saclay.f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outgoing.international@universite-paris-saclay.fr" TargetMode="External"/><Relationship Id="rId5" Type="http://schemas.openxmlformats.org/officeDocument/2006/relationships/hyperlink" Target="mailto:ri.jean-monnet@universite-paris-saclay.fr" TargetMode="External"/><Relationship Id="rId4" Type="http://schemas.openxmlformats.org/officeDocument/2006/relationships/hyperlink" Target="mailto:Delphine.placidi-frot@universite-paris-saclay.fr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sX_yg6ovoI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rvice-public.fr/particuliers/vosdroits/F3330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ervice-public.fr/compte/se-connecter?targetUrl=/loginSuccessFromSp&amp;typeCompte=particulier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931" y="1963106"/>
            <a:ext cx="5706535" cy="48948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469467" y="1"/>
            <a:ext cx="6451466" cy="1828800"/>
          </a:xfrm>
        </p:spPr>
        <p:txBody>
          <a:bodyPr/>
          <a:lstStyle/>
          <a:p>
            <a:r>
              <a:rPr lang="fr-FR" b="1" dirty="0">
                <a:solidFill>
                  <a:schemeClr val="accent1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Préparer son départ</a:t>
            </a:r>
            <a:br>
              <a:rPr lang="fr-FR" b="1" dirty="0">
                <a:solidFill>
                  <a:schemeClr val="accent1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</a:br>
            <a:r>
              <a:rPr lang="fr-FR" b="1" dirty="0">
                <a:solidFill>
                  <a:schemeClr val="accent1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en mobilité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9979312" y="5910985"/>
            <a:ext cx="1941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b="1" dirty="0" smtClean="0">
                <a:latin typeface="+mj-lt"/>
              </a:rPr>
              <a:t>Mardi 12 mai 2020</a:t>
            </a:r>
          </a:p>
          <a:p>
            <a:pPr algn="r"/>
            <a:r>
              <a:rPr lang="fr-FR" b="1" dirty="0" smtClean="0">
                <a:latin typeface="+mj-lt"/>
              </a:rPr>
              <a:t>Réunion virtuelle</a:t>
            </a:r>
            <a:endParaRPr lang="fr-FR" b="1" dirty="0">
              <a:latin typeface="+mj-lt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510"/>
            <a:ext cx="2573846" cy="22683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43731" y="2250808"/>
            <a:ext cx="26613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rgbClr val="521B93"/>
                </a:solidFill>
                <a:latin typeface="Candara" charset="0"/>
                <a:ea typeface="Candara" charset="0"/>
                <a:cs typeface="Candara" charset="0"/>
              </a:rPr>
              <a:t>Service des </a:t>
            </a:r>
            <a:endParaRPr lang="fr-FR" b="1" dirty="0" smtClean="0">
              <a:solidFill>
                <a:srgbClr val="521B93"/>
              </a:solidFill>
              <a:latin typeface="Candara" charset="0"/>
              <a:ea typeface="Candara" charset="0"/>
              <a:cs typeface="Candara" charset="0"/>
            </a:endParaRPr>
          </a:p>
          <a:p>
            <a:pPr algn="ctr"/>
            <a:r>
              <a:rPr lang="fr-FR" b="1" dirty="0" smtClean="0">
                <a:solidFill>
                  <a:srgbClr val="521B93"/>
                </a:solidFill>
                <a:latin typeface="Candara" charset="0"/>
                <a:ea typeface="Candara" charset="0"/>
                <a:cs typeface="Candara" charset="0"/>
              </a:rPr>
              <a:t>Relations </a:t>
            </a:r>
            <a:r>
              <a:rPr lang="fr-FR" b="1" dirty="0">
                <a:solidFill>
                  <a:srgbClr val="521B93"/>
                </a:solidFill>
                <a:latin typeface="Candara" charset="0"/>
                <a:ea typeface="Candara" charset="0"/>
                <a:cs typeface="Candara" charset="0"/>
              </a:rPr>
              <a:t>Internationales</a:t>
            </a:r>
          </a:p>
        </p:txBody>
      </p:sp>
    </p:spTree>
    <p:extLst>
      <p:ext uri="{BB962C8B-B14F-4D97-AF65-F5344CB8AC3E}">
        <p14:creationId xmlns:p14="http://schemas.microsoft.com/office/powerpoint/2010/main" val="371202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6021" y="608515"/>
            <a:ext cx="7143045" cy="56906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11. Possibilité de suivre des cours en EAD (enseignement à distance)</a:t>
            </a:r>
          </a:p>
          <a:p>
            <a:pPr marL="0" indent="0">
              <a:buNone/>
            </a:pPr>
            <a:endParaRPr lang="fr-FR" sz="2000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0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Selon les Masters auxquels vous souhaitez vous inscrire l’année suivante, nous pourrons vous recommander certains cours à suivre en EAD durant votre année de Licence.</a:t>
            </a:r>
          </a:p>
          <a:p>
            <a:pPr marL="0" indent="0">
              <a:buNone/>
            </a:pPr>
            <a:endParaRPr lang="fr-FR" sz="2000" dirty="0" smtClean="0"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0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L’inscription est obligatoire mais gratuite (2 matières maximum / an).</a:t>
            </a:r>
          </a:p>
          <a:p>
            <a:pPr marL="0" indent="0">
              <a:buNone/>
            </a:pPr>
            <a:endParaRPr lang="fr-FR" sz="2000" dirty="0" smtClean="0"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0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Aucun devoir ne sera à rendre, et il n’y aura pas d’examen. Une attestation d’assiduité pourra vous être fournie en fin d’année.</a:t>
            </a:r>
          </a:p>
          <a:p>
            <a:pPr marL="0" indent="0">
              <a:buNone/>
            </a:pPr>
            <a:endParaRPr lang="fr-FR" sz="2000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0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Les cours seront mis en ligne fin octobre, il faudra vous inscrire dans le mois de septembre (vous recevrez un mail.)</a:t>
            </a:r>
            <a:endParaRPr lang="fr-FR" sz="2000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575" y="2302580"/>
            <a:ext cx="4277193" cy="230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5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336" y="4995333"/>
            <a:ext cx="2812553" cy="1862667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9333" y="1286933"/>
            <a:ext cx="11870267" cy="53848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sz="2000" dirty="0">
              <a:latin typeface="+mj-lt"/>
              <a:cs typeface="Times New Roman" panose="02020603050405020304" pitchFamily="18" charset="0"/>
            </a:endParaRPr>
          </a:p>
          <a:p>
            <a:pPr lvl="1">
              <a:buFontTx/>
              <a:buChar char="-"/>
            </a:pPr>
            <a:r>
              <a:rPr lang="fr-FR" sz="2000" b="1" dirty="0">
                <a:latin typeface="+mj-lt"/>
                <a:cs typeface="Times New Roman" panose="02020603050405020304" pitchFamily="18" charset="0"/>
              </a:rPr>
              <a:t>AMIE (Aide à la Mobilité Internationale Etudiante</a:t>
            </a:r>
            <a:r>
              <a:rPr lang="fr-FR" sz="2000" b="1" dirty="0" smtClean="0">
                <a:latin typeface="+mj-lt"/>
                <a:cs typeface="Times New Roman" panose="02020603050405020304" pitchFamily="18" charset="0"/>
              </a:rPr>
              <a:t>), </a:t>
            </a:r>
            <a:r>
              <a:rPr lang="fr-FR" sz="2000" b="1" u="sng" dirty="0" smtClean="0">
                <a:latin typeface="+mj-lt"/>
                <a:cs typeface="Times New Roman" panose="02020603050405020304" pitchFamily="18" charset="0"/>
              </a:rPr>
              <a:t>sur </a:t>
            </a:r>
            <a:r>
              <a:rPr lang="fr-FR" sz="2000" b="1" u="sng" dirty="0">
                <a:latin typeface="+mj-lt"/>
                <a:cs typeface="Times New Roman" panose="02020603050405020304" pitchFamily="18" charset="0"/>
              </a:rPr>
              <a:t>critères </a:t>
            </a:r>
            <a:r>
              <a:rPr lang="fr-FR" sz="2000" b="1" u="sng" dirty="0" smtClean="0">
                <a:latin typeface="+mj-lt"/>
                <a:cs typeface="Times New Roman" panose="02020603050405020304" pitchFamily="18" charset="0"/>
              </a:rPr>
              <a:t>sociaux </a:t>
            </a:r>
            <a:r>
              <a:rPr lang="fr-FR" sz="2000" dirty="0" smtClean="0">
                <a:latin typeface="+mj-lt"/>
                <a:cs typeface="Times New Roman" panose="02020603050405020304" pitchFamily="18" charset="0"/>
              </a:rPr>
              <a:t/>
            </a:r>
            <a:br>
              <a:rPr lang="fr-FR" sz="2000" dirty="0" smtClean="0">
                <a:latin typeface="+mj-lt"/>
                <a:cs typeface="Times New Roman" panose="02020603050405020304" pitchFamily="18" charset="0"/>
              </a:rPr>
            </a:br>
            <a:r>
              <a:rPr lang="fr-FR" sz="2000" dirty="0" smtClean="0">
                <a:latin typeface="+mj-lt"/>
                <a:cs typeface="Times New Roman" panose="02020603050405020304" pitchFamily="18" charset="0"/>
              </a:rPr>
              <a:t>(de 360 à 420 euros par mois, bourse cumulable avec le CROUS) – détails page suivante :</a:t>
            </a:r>
          </a:p>
          <a:p>
            <a:pPr marL="457200" lvl="1" indent="0">
              <a:buNone/>
            </a:pPr>
            <a:r>
              <a:rPr lang="fr-FR" sz="2000" dirty="0">
                <a:latin typeface="+mj-lt"/>
                <a:cs typeface="Times New Roman" panose="02020603050405020304" pitchFamily="18" charset="0"/>
                <a:hlinkClick r:id="rId4"/>
              </a:rPr>
              <a:t>http://</a:t>
            </a:r>
            <a:r>
              <a:rPr lang="fr-FR" sz="2000" dirty="0" smtClean="0">
                <a:latin typeface="+mj-lt"/>
                <a:cs typeface="Times New Roman" panose="02020603050405020304" pitchFamily="18" charset="0"/>
                <a:hlinkClick r:id="rId4"/>
              </a:rPr>
              <a:t>www.u-psud.fr/fr/international/etudiants-de-paris-sud/financements.html</a:t>
            </a:r>
            <a:endParaRPr lang="fr-FR" sz="2000" dirty="0" smtClean="0">
              <a:latin typeface="+mj-lt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fr-FR" sz="2000" dirty="0">
              <a:latin typeface="+mj-lt"/>
              <a:cs typeface="Times New Roman" panose="02020603050405020304" pitchFamily="18" charset="0"/>
            </a:endParaRPr>
          </a:p>
          <a:p>
            <a:pPr lvl="1">
              <a:buFontTx/>
              <a:buChar char="-"/>
            </a:pPr>
            <a:r>
              <a:rPr lang="fr-FR" sz="2000" b="1" dirty="0">
                <a:latin typeface="+mj-lt"/>
                <a:cs typeface="Times New Roman" panose="02020603050405020304" pitchFamily="18" charset="0"/>
              </a:rPr>
              <a:t>Bourse ERASMUS (uniquement pour </a:t>
            </a:r>
            <a:r>
              <a:rPr lang="fr-FR" sz="2000" b="1" u="sng" dirty="0">
                <a:latin typeface="+mj-lt"/>
                <a:cs typeface="Times New Roman" panose="02020603050405020304" pitchFamily="18" charset="0"/>
              </a:rPr>
              <a:t>l’Europe</a:t>
            </a:r>
            <a:r>
              <a:rPr lang="fr-FR" sz="2000" b="1" dirty="0">
                <a:latin typeface="+mj-lt"/>
                <a:cs typeface="Times New Roman" panose="02020603050405020304" pitchFamily="18" charset="0"/>
              </a:rPr>
              <a:t>)</a:t>
            </a:r>
            <a:r>
              <a:rPr lang="fr-FR" sz="2000" dirty="0">
                <a:latin typeface="+mj-lt"/>
                <a:cs typeface="Times New Roman" panose="02020603050405020304" pitchFamily="18" charset="0"/>
              </a:rPr>
              <a:t> si vous n’êtes </a:t>
            </a:r>
            <a:r>
              <a:rPr lang="fr-FR" sz="2000" b="1" u="sng" dirty="0">
                <a:latin typeface="+mj-lt"/>
                <a:cs typeface="Times New Roman" panose="02020603050405020304" pitchFamily="18" charset="0"/>
              </a:rPr>
              <a:t>pas</a:t>
            </a:r>
            <a:r>
              <a:rPr lang="fr-FR" sz="2000" dirty="0">
                <a:latin typeface="+mj-lt"/>
                <a:cs typeface="Times New Roman" panose="02020603050405020304" pitchFamily="18" charset="0"/>
              </a:rPr>
              <a:t> éligible à l’AMIE. </a:t>
            </a:r>
            <a:endParaRPr lang="fr-FR" sz="2000" dirty="0" smtClean="0">
              <a:latin typeface="+mj-lt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fr-FR" sz="2000" dirty="0" smtClean="0">
                <a:latin typeface="+mj-lt"/>
                <a:cs typeface="Times New Roman" panose="02020603050405020304" pitchFamily="18" charset="0"/>
              </a:rPr>
              <a:t>L'aide </a:t>
            </a:r>
            <a:r>
              <a:rPr lang="fr-FR" sz="2000" dirty="0">
                <a:latin typeface="+mj-lt"/>
                <a:cs typeface="Times New Roman" panose="02020603050405020304" pitchFamily="18" charset="0"/>
              </a:rPr>
              <a:t>mensuelle est de </a:t>
            </a:r>
            <a:r>
              <a:rPr lang="fr-FR" sz="2000" dirty="0" smtClean="0">
                <a:latin typeface="+mj-lt"/>
                <a:cs typeface="Times New Roman" panose="02020603050405020304" pitchFamily="18" charset="0"/>
              </a:rPr>
              <a:t>210 </a:t>
            </a:r>
            <a:r>
              <a:rPr lang="fr-FR" sz="2000" dirty="0">
                <a:latin typeface="+mj-lt"/>
                <a:cs typeface="Times New Roman" panose="02020603050405020304" pitchFamily="18" charset="0"/>
              </a:rPr>
              <a:t>€ </a:t>
            </a:r>
            <a:r>
              <a:rPr lang="fr-FR" sz="2000" dirty="0" smtClean="0">
                <a:latin typeface="+mj-lt"/>
                <a:cs typeface="Times New Roman" panose="02020603050405020304" pitchFamily="18" charset="0"/>
              </a:rPr>
              <a:t>à 330 </a:t>
            </a:r>
            <a:r>
              <a:rPr lang="fr-FR" sz="2000" dirty="0">
                <a:latin typeface="+mj-lt"/>
                <a:cs typeface="Times New Roman" panose="02020603050405020304" pitchFamily="18" charset="0"/>
              </a:rPr>
              <a:t>€ </a:t>
            </a:r>
            <a:r>
              <a:rPr lang="fr-FR" sz="2000" dirty="0" smtClean="0">
                <a:latin typeface="+mj-lt"/>
                <a:cs typeface="Times New Roman" panose="02020603050405020304" pitchFamily="18" charset="0"/>
              </a:rPr>
              <a:t>- selon les pays - sur </a:t>
            </a:r>
            <a:r>
              <a:rPr lang="fr-FR" sz="2000" dirty="0">
                <a:latin typeface="+mj-lt"/>
                <a:cs typeface="Times New Roman" panose="02020603050405020304" pitchFamily="18" charset="0"/>
              </a:rPr>
              <a:t>une durée pouvant aller sur la totalité du séjour</a:t>
            </a:r>
            <a:r>
              <a:rPr lang="fr-FR" sz="2000" dirty="0" smtClean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457200" lvl="1" indent="0">
              <a:buNone/>
            </a:pPr>
            <a:r>
              <a:rPr lang="fr-FR" sz="2000" dirty="0" smtClean="0">
                <a:latin typeface="+mj-lt"/>
                <a:cs typeface="Times New Roman" panose="02020603050405020304" pitchFamily="18" charset="0"/>
                <a:hlinkClick r:id="rId4"/>
              </a:rPr>
              <a:t>http</a:t>
            </a:r>
            <a:r>
              <a:rPr lang="fr-FR" sz="2000" dirty="0">
                <a:latin typeface="+mj-lt"/>
                <a:cs typeface="Times New Roman" panose="02020603050405020304" pitchFamily="18" charset="0"/>
                <a:hlinkClick r:id="rId4"/>
              </a:rPr>
              <a:t>://www.u-psud.fr/fr/international/etudiants-de-paris-sud/financements.html</a:t>
            </a:r>
            <a:endParaRPr lang="fr-FR" sz="2000" dirty="0">
              <a:latin typeface="+mj-lt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fr-FR" sz="2000" dirty="0" smtClean="0">
              <a:latin typeface="+mj-lt"/>
              <a:cs typeface="Times New Roman" panose="02020603050405020304" pitchFamily="18" charset="0"/>
            </a:endParaRPr>
          </a:p>
          <a:p>
            <a:pPr lvl="1">
              <a:buFontTx/>
              <a:buChar char="-"/>
            </a:pPr>
            <a:r>
              <a:rPr lang="fr-FR" sz="2000" b="1" dirty="0" smtClean="0">
                <a:latin typeface="+mj-lt"/>
                <a:cs typeface="Times New Roman" panose="02020603050405020304" pitchFamily="18" charset="0"/>
              </a:rPr>
              <a:t>Bonus </a:t>
            </a:r>
            <a:r>
              <a:rPr lang="fr-FR" sz="2000" b="1" dirty="0">
                <a:latin typeface="+mj-lt"/>
                <a:cs typeface="Times New Roman" panose="02020603050405020304" pitchFamily="18" charset="0"/>
              </a:rPr>
              <a:t>international</a:t>
            </a:r>
            <a:r>
              <a:rPr lang="fr-FR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2000" b="1" dirty="0" smtClean="0">
                <a:latin typeface="+mj-lt"/>
                <a:cs typeface="Times New Roman" panose="02020603050405020304" pitchFamily="18" charset="0"/>
              </a:rPr>
              <a:t>: </a:t>
            </a:r>
            <a:r>
              <a:rPr lang="fr-FR" sz="2000" dirty="0" smtClean="0">
                <a:latin typeface="+mj-lt"/>
                <a:cs typeface="Times New Roman" panose="02020603050405020304" pitchFamily="18" charset="0"/>
              </a:rPr>
              <a:t>aide </a:t>
            </a:r>
            <a:r>
              <a:rPr lang="fr-FR" sz="2000" dirty="0">
                <a:latin typeface="+mj-lt"/>
                <a:cs typeface="Times New Roman" panose="02020603050405020304" pitchFamily="18" charset="0"/>
              </a:rPr>
              <a:t>forfaitaire de 400 € allouée par l'université pour soutenir tout étudiant qui effectue pour la première fois une mobilité d’études ou de stage à l’étranger d'au moins </a:t>
            </a:r>
            <a:r>
              <a:rPr lang="fr-FR" sz="2000" dirty="0" smtClean="0">
                <a:latin typeface="+mj-lt"/>
                <a:cs typeface="Times New Roman" panose="02020603050405020304" pitchFamily="18" charset="0"/>
              </a:rPr>
              <a:t>un mois (et qui ne peut bénéficier de la bourse AMIE ou ERASMUS)</a:t>
            </a:r>
          </a:p>
          <a:p>
            <a:pPr lvl="1">
              <a:buFontTx/>
              <a:buChar char="-"/>
            </a:pPr>
            <a:endParaRPr lang="fr-FR" sz="2000" dirty="0">
              <a:solidFill>
                <a:schemeClr val="accent1"/>
              </a:solidFill>
              <a:latin typeface="+mj-lt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fr-FR" sz="20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Ces aides sont cumulables avec la bourse CROUS mais ne sont </a:t>
            </a:r>
            <a:r>
              <a:rPr lang="fr-FR" sz="2000" b="1" u="sng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pas</a:t>
            </a:r>
            <a:r>
              <a:rPr lang="fr-FR" sz="20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cumulables entre elles </a:t>
            </a:r>
            <a:r>
              <a:rPr lang="fr-FR" sz="2000" dirty="0" smtClean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/>
            </a:r>
            <a:br>
              <a:rPr lang="fr-FR" sz="2000" dirty="0" smtClean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</a:br>
            <a:r>
              <a:rPr lang="fr-FR" sz="2000" dirty="0" smtClean="0">
                <a:latin typeface="+mj-lt"/>
                <a:cs typeface="Times New Roman" panose="02020603050405020304" pitchFamily="18" charset="0"/>
              </a:rPr>
              <a:t>(vous ne pouvez pas prétendre à la bourse AMIE + la bourse ERASMUS)</a:t>
            </a:r>
            <a:endParaRPr lang="fr-FR"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006087" y="232163"/>
            <a:ext cx="6179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accent1"/>
                </a:solidFill>
                <a:latin typeface="+mj-lt"/>
              </a:rPr>
              <a:t>Les aides financières disponibles</a:t>
            </a:r>
            <a:endParaRPr lang="fr-FR" sz="36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193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0399" y="338667"/>
            <a:ext cx="10803467" cy="6135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u="sng" dirty="0">
                <a:solidFill>
                  <a:srgbClr val="0070C0"/>
                </a:solidFill>
                <a:latin typeface="+mj-lt"/>
              </a:rPr>
              <a:t>Montant des aides pour une mobilité en </a:t>
            </a:r>
            <a:r>
              <a:rPr lang="fr-FR" sz="2000" b="1" u="sng" dirty="0" smtClean="0">
                <a:solidFill>
                  <a:srgbClr val="0070C0"/>
                </a:solidFill>
                <a:latin typeface="+mj-lt"/>
              </a:rPr>
              <a:t>2020/21 – sur critères sociaux</a:t>
            </a:r>
          </a:p>
          <a:p>
            <a:endParaRPr lang="fr-FR" sz="2000" b="1" dirty="0">
              <a:latin typeface="+mj-lt"/>
            </a:endParaRPr>
          </a:p>
          <a:p>
            <a:r>
              <a:rPr lang="fr-FR" sz="2000" b="1" dirty="0">
                <a:latin typeface="+mj-lt"/>
              </a:rPr>
              <a:t>Aide à la mobilité du </a:t>
            </a:r>
            <a:r>
              <a:rPr lang="fr-FR" sz="2000" b="1" dirty="0" smtClean="0">
                <a:latin typeface="+mj-lt"/>
              </a:rPr>
              <a:t>Ministère de l’Enseignement Supérieur et la Recherche </a:t>
            </a:r>
            <a:r>
              <a:rPr lang="fr-FR" sz="2000" b="1" dirty="0">
                <a:latin typeface="+mj-lt"/>
              </a:rPr>
              <a:t>: 400 €/mois</a:t>
            </a:r>
          </a:p>
          <a:p>
            <a:r>
              <a:rPr lang="fr-FR" sz="2000" dirty="0">
                <a:latin typeface="+mj-lt"/>
              </a:rPr>
              <a:t>Critère supplémentaire : boursier de </a:t>
            </a:r>
            <a:r>
              <a:rPr lang="fr-FR" sz="2000" dirty="0" smtClean="0">
                <a:latin typeface="+mj-lt"/>
              </a:rPr>
              <a:t>l’Enseignement </a:t>
            </a:r>
            <a:r>
              <a:rPr lang="fr-FR" sz="2000" dirty="0">
                <a:latin typeface="+mj-lt"/>
              </a:rPr>
              <a:t>supérieur sur critères sociaux ou bénéficiaire du Fonds National d'Aide d'Urgence</a:t>
            </a:r>
            <a:r>
              <a:rPr lang="fr-FR" sz="2000" dirty="0" smtClean="0">
                <a:latin typeface="+mj-lt"/>
              </a:rPr>
              <a:t>.</a:t>
            </a:r>
          </a:p>
          <a:p>
            <a:endParaRPr lang="fr-FR" sz="2000" dirty="0">
              <a:latin typeface="+mj-lt"/>
            </a:endParaRPr>
          </a:p>
          <a:p>
            <a:r>
              <a:rPr lang="fr-FR" sz="2000" b="1" dirty="0">
                <a:latin typeface="+mj-lt"/>
              </a:rPr>
              <a:t>Aide du Conseil régional d’Ile-de-France : </a:t>
            </a:r>
            <a:r>
              <a:rPr lang="fr-FR" sz="2000" b="1" dirty="0" smtClean="0">
                <a:latin typeface="+mj-lt"/>
              </a:rPr>
              <a:t>420 </a:t>
            </a:r>
            <a:r>
              <a:rPr lang="fr-FR" sz="2000" b="1" dirty="0">
                <a:latin typeface="+mj-lt"/>
              </a:rPr>
              <a:t>€/mois</a:t>
            </a:r>
          </a:p>
          <a:p>
            <a:r>
              <a:rPr lang="fr-FR" sz="2000" dirty="0">
                <a:latin typeface="+mj-lt"/>
              </a:rPr>
              <a:t>Critère supplémentaire : QF (quotient </a:t>
            </a:r>
            <a:r>
              <a:rPr lang="fr-FR" sz="2000" dirty="0" smtClean="0">
                <a:latin typeface="+mj-lt"/>
              </a:rPr>
              <a:t>familial = revenu </a:t>
            </a:r>
            <a:r>
              <a:rPr lang="fr-FR" sz="2000" dirty="0">
                <a:latin typeface="+mj-lt"/>
              </a:rPr>
              <a:t>brut global du foyer fiscal de rattachement/nombre de parts fiscales) inférieur ou égal à 15 000 €. </a:t>
            </a:r>
            <a:endParaRPr lang="fr-FR" sz="2000" dirty="0" smtClean="0">
              <a:latin typeface="+mj-lt"/>
            </a:endParaRPr>
          </a:p>
          <a:p>
            <a:r>
              <a:rPr lang="fr-FR" sz="2000" dirty="0" smtClean="0">
                <a:latin typeface="+mj-lt"/>
              </a:rPr>
              <a:t>Si </a:t>
            </a:r>
            <a:r>
              <a:rPr lang="fr-FR" sz="2000" dirty="0">
                <a:latin typeface="+mj-lt"/>
              </a:rPr>
              <a:t>l’étudiant est indépendant fiscalement, il doit avoir des revenus bruts supérieurs à 8 799,72 € et avoir un domicile distinct de ses parents</a:t>
            </a:r>
            <a:r>
              <a:rPr lang="fr-FR" sz="2000" dirty="0" smtClean="0">
                <a:latin typeface="+mj-lt"/>
              </a:rPr>
              <a:t>.</a:t>
            </a:r>
          </a:p>
          <a:p>
            <a:endParaRPr lang="fr-FR" sz="2000" dirty="0">
              <a:latin typeface="+mj-lt"/>
            </a:endParaRPr>
          </a:p>
          <a:p>
            <a:r>
              <a:rPr lang="fr-FR" sz="2000" b="1" dirty="0">
                <a:latin typeface="+mj-lt"/>
              </a:rPr>
              <a:t>Aide du Conseil régional d’Ile-de-France : </a:t>
            </a:r>
            <a:r>
              <a:rPr lang="fr-FR" sz="2000" b="1" dirty="0" smtClean="0">
                <a:latin typeface="+mj-lt"/>
              </a:rPr>
              <a:t>360 </a:t>
            </a:r>
            <a:r>
              <a:rPr lang="fr-FR" sz="2000" b="1" dirty="0">
                <a:latin typeface="+mj-lt"/>
              </a:rPr>
              <a:t>€/mois</a:t>
            </a:r>
          </a:p>
          <a:p>
            <a:r>
              <a:rPr lang="fr-FR" sz="2000" dirty="0">
                <a:latin typeface="+mj-lt"/>
              </a:rPr>
              <a:t>Critère supplémentaire : QF compris entre 15 000 € et 19 190 €</a:t>
            </a:r>
            <a:r>
              <a:rPr lang="fr-FR" sz="2000" dirty="0" smtClean="0">
                <a:latin typeface="+mj-lt"/>
              </a:rPr>
              <a:t>.</a:t>
            </a:r>
          </a:p>
          <a:p>
            <a:endParaRPr lang="fr-FR" sz="2000" dirty="0">
              <a:latin typeface="+mj-lt"/>
            </a:endParaRPr>
          </a:p>
          <a:p>
            <a:r>
              <a:rPr lang="fr-FR" sz="2000" b="1" dirty="0">
                <a:latin typeface="+mj-lt"/>
              </a:rPr>
              <a:t>Aide de l’Université </a:t>
            </a:r>
            <a:r>
              <a:rPr lang="fr-FR" sz="2000" b="1" dirty="0" smtClean="0">
                <a:latin typeface="+mj-lt"/>
              </a:rPr>
              <a:t>Paris-Saclay : </a:t>
            </a:r>
            <a:r>
              <a:rPr lang="fr-FR" sz="2000" b="1" dirty="0">
                <a:latin typeface="+mj-lt"/>
              </a:rPr>
              <a:t>400 €/mois</a:t>
            </a:r>
          </a:p>
          <a:p>
            <a:r>
              <a:rPr lang="fr-FR" sz="2000" dirty="0">
                <a:latin typeface="+mj-lt"/>
              </a:rPr>
              <a:t>Critère supplémentaire : étudiant à faibles ressources, non boursier de l'enseignement supérieur, sans avis d'impôt en France mais ayant un salaire brut mensuel d’au moins 360 € en France en moyenne sur les 12 derniers mois.</a:t>
            </a:r>
          </a:p>
        </p:txBody>
      </p:sp>
    </p:spTree>
    <p:extLst>
      <p:ext uri="{BB962C8B-B14F-4D97-AF65-F5344CB8AC3E}">
        <p14:creationId xmlns:p14="http://schemas.microsoft.com/office/powerpoint/2010/main" val="371328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133" y="1070353"/>
            <a:ext cx="1197186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>
                <a:latin typeface="+mj-lt"/>
              </a:rPr>
              <a:t>Aide </a:t>
            </a:r>
            <a:r>
              <a:rPr lang="fr-FR" sz="2000" b="1" smtClean="0">
                <a:latin typeface="+mj-lt"/>
              </a:rPr>
              <a:t>ERASMUS pour </a:t>
            </a:r>
            <a:r>
              <a:rPr lang="fr-FR" sz="2000" b="1" dirty="0">
                <a:latin typeface="+mj-lt"/>
              </a:rPr>
              <a:t>une mobilité d’études : </a:t>
            </a:r>
            <a:r>
              <a:rPr lang="fr-FR" sz="2000" b="1" dirty="0" smtClean="0">
                <a:latin typeface="+mj-lt"/>
              </a:rPr>
              <a:t>210€</a:t>
            </a:r>
            <a:r>
              <a:rPr lang="fr-FR" sz="2000" b="1" dirty="0">
                <a:latin typeface="+mj-lt"/>
              </a:rPr>
              <a:t>/mois (groupe 3), </a:t>
            </a:r>
            <a:r>
              <a:rPr lang="fr-FR" sz="2000" b="1" dirty="0" smtClean="0">
                <a:latin typeface="+mj-lt"/>
              </a:rPr>
              <a:t>270€</a:t>
            </a:r>
            <a:r>
              <a:rPr lang="fr-FR" sz="2000" b="1" dirty="0">
                <a:latin typeface="+mj-lt"/>
              </a:rPr>
              <a:t>/mois (groupe 2</a:t>
            </a:r>
            <a:r>
              <a:rPr lang="fr-FR" sz="2000" b="1" dirty="0" smtClean="0">
                <a:latin typeface="+mj-lt"/>
              </a:rPr>
              <a:t>), 330 </a:t>
            </a:r>
            <a:r>
              <a:rPr lang="fr-FR" sz="2000" b="1" dirty="0">
                <a:latin typeface="+mj-lt"/>
              </a:rPr>
              <a:t>€/mois (groupe 1</a:t>
            </a:r>
            <a:r>
              <a:rPr lang="fr-FR" sz="2000" b="1" dirty="0" smtClean="0">
                <a:latin typeface="+mj-lt"/>
              </a:rPr>
              <a:t>)</a:t>
            </a:r>
          </a:p>
          <a:p>
            <a:endParaRPr lang="fr-FR" sz="2000" b="1" dirty="0">
              <a:latin typeface="+mj-lt"/>
            </a:endParaRPr>
          </a:p>
          <a:p>
            <a:r>
              <a:rPr lang="fr-FR" sz="2000" dirty="0">
                <a:latin typeface="+mj-lt"/>
              </a:rPr>
              <a:t>Critère supplémentaire : mobilité d’au moins un semestre dans un pays éligible</a:t>
            </a:r>
            <a:r>
              <a:rPr lang="fr-FR" sz="2000" dirty="0" smtClean="0">
                <a:latin typeface="+mj-lt"/>
              </a:rPr>
              <a:t>.</a:t>
            </a:r>
          </a:p>
          <a:p>
            <a:endParaRPr lang="fr-FR" sz="2000" dirty="0">
              <a:latin typeface="+mj-lt"/>
            </a:endParaRPr>
          </a:p>
          <a:p>
            <a:r>
              <a:rPr lang="fr-FR" sz="2000" dirty="0">
                <a:latin typeface="+mj-lt"/>
              </a:rPr>
              <a:t>Un forfait supplémentaire </a:t>
            </a:r>
            <a:r>
              <a:rPr lang="fr-FR" sz="2000" dirty="0" smtClean="0">
                <a:latin typeface="+mj-lt"/>
              </a:rPr>
              <a:t>peut être </a:t>
            </a:r>
            <a:r>
              <a:rPr lang="fr-FR" sz="2000" dirty="0">
                <a:latin typeface="+mj-lt"/>
              </a:rPr>
              <a:t>attribué aux </a:t>
            </a:r>
            <a:r>
              <a:rPr lang="fr-FR" sz="2000" u="sng" dirty="0">
                <a:latin typeface="+mj-lt"/>
              </a:rPr>
              <a:t>étudiants en situation de </a:t>
            </a:r>
            <a:r>
              <a:rPr lang="fr-FR" sz="2000" u="sng" dirty="0" smtClean="0">
                <a:latin typeface="+mj-lt"/>
              </a:rPr>
              <a:t>handicap</a:t>
            </a:r>
            <a:r>
              <a:rPr lang="fr-FR" sz="2000" dirty="0">
                <a:latin typeface="+mj-lt"/>
              </a:rPr>
              <a:t> </a:t>
            </a:r>
            <a:endParaRPr lang="fr-FR" sz="2000" dirty="0" smtClean="0">
              <a:latin typeface="+mj-lt"/>
            </a:endParaRPr>
          </a:p>
          <a:p>
            <a:r>
              <a:rPr lang="fr-FR" sz="2000" dirty="0" smtClean="0">
                <a:latin typeface="+mj-lt"/>
              </a:rPr>
              <a:t>(demande à envoyer à </a:t>
            </a:r>
            <a:r>
              <a:rPr lang="fr-FR" sz="2000" dirty="0" smtClean="0">
                <a:latin typeface="+mj-lt"/>
                <a:hlinkClick r:id="rId2"/>
              </a:rPr>
              <a:t>outgoing.international@universite-paris-saclay.fr</a:t>
            </a:r>
            <a:r>
              <a:rPr lang="fr-FR" sz="2000" dirty="0" smtClean="0">
                <a:latin typeface="+mj-lt"/>
              </a:rPr>
              <a:t>)</a:t>
            </a:r>
          </a:p>
          <a:p>
            <a:endParaRPr lang="fr-FR" sz="2000" dirty="0">
              <a:latin typeface="+mj-lt"/>
            </a:endParaRPr>
          </a:p>
          <a:p>
            <a:r>
              <a:rPr lang="fr-FR" sz="2000" i="1" dirty="0" smtClean="0">
                <a:latin typeface="+mj-lt"/>
              </a:rPr>
              <a:t>Pays </a:t>
            </a:r>
            <a:r>
              <a:rPr lang="fr-FR" sz="2000" i="1" dirty="0">
                <a:latin typeface="+mj-lt"/>
              </a:rPr>
              <a:t>du groupe 3 : Slovénie, Estonie, Lettonie, Croatie, Slovaquie, République Tchèque, Lituanie, Turquie, Hongrie, Pologne, Roumanie, Bulgarie, </a:t>
            </a:r>
            <a:r>
              <a:rPr lang="fr-FR" sz="2000" i="1" dirty="0" smtClean="0">
                <a:latin typeface="+mj-lt"/>
              </a:rPr>
              <a:t>Macédoine</a:t>
            </a:r>
          </a:p>
          <a:p>
            <a:endParaRPr lang="fr-FR" sz="2000" dirty="0">
              <a:latin typeface="+mj-lt"/>
            </a:endParaRPr>
          </a:p>
          <a:p>
            <a:r>
              <a:rPr lang="fr-FR" sz="2000" i="1" dirty="0">
                <a:latin typeface="+mj-lt"/>
              </a:rPr>
              <a:t>Pays du groupe 2 : Pays-Bas, Autriche, Belgique, Allemagne, Italie, Espagne, Chypre, Grèce, Malte, </a:t>
            </a:r>
            <a:r>
              <a:rPr lang="fr-FR" sz="2000" i="1" dirty="0" smtClean="0">
                <a:latin typeface="+mj-lt"/>
              </a:rPr>
              <a:t>Portugal</a:t>
            </a:r>
          </a:p>
          <a:p>
            <a:endParaRPr lang="fr-FR" sz="2000" dirty="0">
              <a:latin typeface="+mj-lt"/>
            </a:endParaRPr>
          </a:p>
          <a:p>
            <a:r>
              <a:rPr lang="fr-FR" sz="2000" i="1" dirty="0">
                <a:latin typeface="+mj-lt"/>
              </a:rPr>
              <a:t>Pays du groupe 1 : Norvège, Danemark, Luxembourg, </a:t>
            </a:r>
            <a:r>
              <a:rPr lang="fr-FR" sz="2000" i="1" dirty="0">
                <a:solidFill>
                  <a:srgbClr val="FF0000"/>
                </a:solidFill>
                <a:latin typeface="+mj-lt"/>
              </a:rPr>
              <a:t>Royaume-Uni</a:t>
            </a:r>
            <a:r>
              <a:rPr lang="fr-FR" sz="2000" i="1" dirty="0">
                <a:latin typeface="+mj-lt"/>
              </a:rPr>
              <a:t>, Islande, Suède, Islande, Irlande, Finlande, Liechtenstein</a:t>
            </a:r>
            <a:r>
              <a:rPr lang="fr-FR" sz="2000" i="1" dirty="0" smtClean="0">
                <a:latin typeface="+mj-lt"/>
              </a:rPr>
              <a:t>.</a:t>
            </a:r>
          </a:p>
          <a:p>
            <a:endParaRPr lang="fr-FR" sz="2000" i="1" dirty="0">
              <a:latin typeface="+mj-lt"/>
            </a:endParaRPr>
          </a:p>
          <a:p>
            <a:endParaRPr lang="fr-FR" sz="2000" i="1" dirty="0" smtClean="0">
              <a:latin typeface="+mj-lt"/>
            </a:endParaRPr>
          </a:p>
          <a:p>
            <a:r>
              <a:rPr lang="fr-FR" sz="2000" b="1" u="sng" dirty="0" smtClean="0">
                <a:solidFill>
                  <a:srgbClr val="FF0000"/>
                </a:solidFill>
                <a:latin typeface="+mj-lt"/>
              </a:rPr>
              <a:t>NB </a:t>
            </a:r>
            <a:r>
              <a:rPr lang="fr-FR" sz="2000" b="1" i="1" u="sng" dirty="0" smtClean="0">
                <a:solidFill>
                  <a:srgbClr val="FF0000"/>
                </a:solidFill>
                <a:latin typeface="+mj-lt"/>
              </a:rPr>
              <a:t>(à retenir pour votre poursuite d’étude en Master) :</a:t>
            </a:r>
          </a:p>
          <a:p>
            <a:r>
              <a:rPr lang="fr-FR" sz="2000" b="1" dirty="0" smtClean="0">
                <a:solidFill>
                  <a:srgbClr val="FF0000"/>
                </a:solidFill>
                <a:latin typeface="+mj-lt"/>
              </a:rPr>
              <a:t>Une aide ERASMUS est également possible pour vous aider à financer vos stages en Europe (durée &gt; 2 mois)</a:t>
            </a:r>
            <a:endParaRPr lang="fr-FR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377" y="362467"/>
            <a:ext cx="90875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u="sng" dirty="0">
                <a:solidFill>
                  <a:srgbClr val="0070C0"/>
                </a:solidFill>
                <a:latin typeface="+mj-lt"/>
              </a:rPr>
              <a:t>Montant des aides pour une mobilité en </a:t>
            </a:r>
            <a:r>
              <a:rPr lang="fr-FR" sz="2000" b="1" u="sng" dirty="0" smtClean="0">
                <a:solidFill>
                  <a:srgbClr val="0070C0"/>
                </a:solidFill>
                <a:latin typeface="+mj-lt"/>
              </a:rPr>
              <a:t>2019/20 hors critères sociaux et en Europe</a:t>
            </a:r>
            <a:endParaRPr lang="fr-FR" sz="2000" b="1" u="sng" dirty="0">
              <a:solidFill>
                <a:srgbClr val="0070C0"/>
              </a:solidFill>
              <a:latin typeface="+mj-lt"/>
            </a:endParaRPr>
          </a:p>
          <a:p>
            <a:endParaRPr lang="fr-FR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676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5468" y="671691"/>
            <a:ext cx="5689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latin typeface="+mj-lt"/>
              </a:rPr>
              <a:t>Bonus International : forfait de 400 </a:t>
            </a:r>
            <a:r>
              <a:rPr lang="fr-FR" b="1" dirty="0" smtClean="0">
                <a:latin typeface="+mj-lt"/>
              </a:rPr>
              <a:t>€</a:t>
            </a:r>
          </a:p>
          <a:p>
            <a:endParaRPr lang="fr-FR" b="1" dirty="0">
              <a:latin typeface="+mj-lt"/>
            </a:endParaRPr>
          </a:p>
          <a:p>
            <a:r>
              <a:rPr lang="fr-FR" dirty="0" smtClean="0">
                <a:latin typeface="+mj-lt"/>
              </a:rPr>
              <a:t>Critères supplémentaires </a:t>
            </a:r>
            <a:r>
              <a:rPr lang="fr-FR" dirty="0">
                <a:latin typeface="+mj-lt"/>
              </a:rPr>
              <a:t>: </a:t>
            </a:r>
            <a:endParaRPr lang="fr-FR" dirty="0" smtClean="0">
              <a:latin typeface="+mj-lt"/>
            </a:endParaRPr>
          </a:p>
          <a:p>
            <a:endParaRPr lang="fr-FR" b="1" dirty="0">
              <a:latin typeface="+mj-lt"/>
            </a:endParaRPr>
          </a:p>
          <a:p>
            <a:r>
              <a:rPr lang="fr-FR" dirty="0" smtClean="0">
                <a:latin typeface="+mj-lt"/>
              </a:rPr>
              <a:t>inéligibilité </a:t>
            </a:r>
            <a:r>
              <a:rPr lang="fr-FR" dirty="0">
                <a:latin typeface="+mj-lt"/>
              </a:rPr>
              <a:t>aux aides ci-dessus </a:t>
            </a:r>
            <a:r>
              <a:rPr lang="fr-FR" dirty="0" smtClean="0">
                <a:latin typeface="+mj-lt"/>
              </a:rPr>
              <a:t>(critères sociaux ; ERASMUS)</a:t>
            </a:r>
          </a:p>
          <a:p>
            <a:endParaRPr lang="fr-FR" dirty="0">
              <a:latin typeface="+mj-lt"/>
            </a:endParaRPr>
          </a:p>
          <a:p>
            <a:r>
              <a:rPr lang="fr-FR" b="1" u="sng" dirty="0" smtClean="0">
                <a:latin typeface="+mj-lt"/>
              </a:rPr>
              <a:t>et</a:t>
            </a:r>
            <a:r>
              <a:rPr lang="fr-FR" dirty="0" smtClean="0">
                <a:latin typeface="+mj-lt"/>
              </a:rPr>
              <a:t> </a:t>
            </a:r>
          </a:p>
          <a:p>
            <a:endParaRPr lang="fr-FR" dirty="0" smtClean="0">
              <a:latin typeface="+mj-lt"/>
            </a:endParaRPr>
          </a:p>
          <a:p>
            <a:r>
              <a:rPr lang="fr-FR" dirty="0" smtClean="0">
                <a:latin typeface="+mj-lt"/>
              </a:rPr>
              <a:t>première </a:t>
            </a:r>
            <a:r>
              <a:rPr lang="fr-FR" dirty="0">
                <a:latin typeface="+mj-lt"/>
              </a:rPr>
              <a:t>mobilité dans le cadre de ses études à l’Université </a:t>
            </a:r>
            <a:r>
              <a:rPr lang="fr-FR" dirty="0" smtClean="0">
                <a:latin typeface="+mj-lt"/>
              </a:rPr>
              <a:t>Paris-Saclay </a:t>
            </a:r>
          </a:p>
          <a:p>
            <a:endParaRPr lang="fr-FR" dirty="0">
              <a:latin typeface="+mj-lt"/>
            </a:endParaRPr>
          </a:p>
          <a:p>
            <a:r>
              <a:rPr lang="fr-FR" dirty="0">
                <a:latin typeface="+mj-lt"/>
              </a:rPr>
              <a:t>M</a:t>
            </a:r>
            <a:r>
              <a:rPr lang="fr-FR" dirty="0" smtClean="0">
                <a:latin typeface="+mj-lt"/>
              </a:rPr>
              <a:t>obilités éligibles </a:t>
            </a:r>
            <a:r>
              <a:rPr lang="fr-FR" dirty="0">
                <a:latin typeface="+mj-lt"/>
              </a:rPr>
              <a:t>à partir d’un </a:t>
            </a:r>
            <a:r>
              <a:rPr lang="fr-FR" dirty="0" smtClean="0">
                <a:latin typeface="+mj-lt"/>
              </a:rPr>
              <a:t>mois</a:t>
            </a:r>
          </a:p>
          <a:p>
            <a:endParaRPr lang="fr-FR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6887" y="118534"/>
            <a:ext cx="58758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u="sng" dirty="0">
                <a:solidFill>
                  <a:srgbClr val="0070C0"/>
                </a:solidFill>
                <a:latin typeface="+mj-lt"/>
              </a:rPr>
              <a:t>Montant des aides pour une mobilité en </a:t>
            </a:r>
            <a:r>
              <a:rPr lang="fr-FR" sz="2000" b="1" u="sng" dirty="0" smtClean="0">
                <a:solidFill>
                  <a:srgbClr val="0070C0"/>
                </a:solidFill>
                <a:latin typeface="+mj-lt"/>
              </a:rPr>
              <a:t>2019/20</a:t>
            </a:r>
            <a:endParaRPr lang="fr-FR" sz="2000" b="1" u="sng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42754" y="671691"/>
            <a:ext cx="594924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latin typeface="+mj-lt"/>
              </a:rPr>
              <a:t>Bonus Coopération : forfait de 600 € </a:t>
            </a:r>
            <a:r>
              <a:rPr lang="fr-FR" b="1" dirty="0" smtClean="0">
                <a:latin typeface="+mj-lt"/>
              </a:rPr>
              <a:t>cumulable</a:t>
            </a:r>
          </a:p>
          <a:p>
            <a:endParaRPr lang="fr-FR" b="1" dirty="0">
              <a:latin typeface="+mj-lt"/>
            </a:endParaRPr>
          </a:p>
          <a:p>
            <a:r>
              <a:rPr lang="fr-FR" dirty="0">
                <a:latin typeface="+mj-lt"/>
              </a:rPr>
              <a:t>Critère supplémentaire : mobilité vers un partenaire stratégique </a:t>
            </a:r>
            <a:r>
              <a:rPr lang="fr-FR" dirty="0" smtClean="0">
                <a:latin typeface="+mj-lt"/>
              </a:rPr>
              <a:t>de l’Université Paris-Saclay </a:t>
            </a:r>
          </a:p>
          <a:p>
            <a:endParaRPr lang="fr-FR" dirty="0" smtClean="0">
              <a:latin typeface="+mj-lt"/>
            </a:endParaRPr>
          </a:p>
          <a:p>
            <a:r>
              <a:rPr lang="fr-FR" dirty="0" smtClean="0">
                <a:latin typeface="+mj-lt"/>
              </a:rPr>
              <a:t>Cumulable </a:t>
            </a:r>
            <a:r>
              <a:rPr lang="fr-FR" dirty="0">
                <a:latin typeface="+mj-lt"/>
              </a:rPr>
              <a:t>avec </a:t>
            </a:r>
            <a:r>
              <a:rPr lang="fr-FR" dirty="0" smtClean="0">
                <a:latin typeface="+mj-lt"/>
              </a:rPr>
              <a:t>l’AMIE (Aide </a:t>
            </a:r>
            <a:r>
              <a:rPr lang="fr-FR" dirty="0">
                <a:latin typeface="+mj-lt"/>
              </a:rPr>
              <a:t>à la mobilité </a:t>
            </a:r>
            <a:r>
              <a:rPr lang="fr-FR" dirty="0" smtClean="0">
                <a:latin typeface="+mj-lt"/>
              </a:rPr>
              <a:t>internationale étudiante)</a:t>
            </a:r>
            <a:r>
              <a:rPr lang="fr-FR" dirty="0">
                <a:latin typeface="+mj-lt"/>
              </a:rPr>
              <a:t/>
            </a:r>
            <a:br>
              <a:rPr lang="fr-FR" dirty="0">
                <a:latin typeface="+mj-lt"/>
              </a:rPr>
            </a:br>
            <a:endParaRPr lang="fr-FR" dirty="0" smtClean="0">
              <a:latin typeface="+mj-lt"/>
            </a:endParaRPr>
          </a:p>
          <a:p>
            <a:r>
              <a:rPr lang="fr-FR" dirty="0" smtClean="0">
                <a:latin typeface="+mj-lt"/>
              </a:rPr>
              <a:t>Critères </a:t>
            </a:r>
            <a:r>
              <a:rPr lang="fr-FR" dirty="0">
                <a:latin typeface="+mj-lt"/>
              </a:rPr>
              <a:t>d’éligibilité et procédure de candidature identique aux autres </a:t>
            </a:r>
            <a:r>
              <a:rPr lang="fr-FR" dirty="0" smtClean="0">
                <a:latin typeface="+mj-lt"/>
              </a:rPr>
              <a:t>aides :</a:t>
            </a:r>
            <a:endParaRPr lang="fr-FR" dirty="0" smtClean="0">
              <a:latin typeface="+mj-lt"/>
            </a:endParaRPr>
          </a:p>
          <a:p>
            <a:r>
              <a:rPr lang="fr-FR" i="1" dirty="0" err="1" smtClean="0">
                <a:latin typeface="+mj-lt"/>
              </a:rPr>
              <a:t>University</a:t>
            </a:r>
            <a:r>
              <a:rPr lang="fr-FR" i="1" dirty="0" smtClean="0">
                <a:latin typeface="+mj-lt"/>
              </a:rPr>
              <a:t> </a:t>
            </a:r>
            <a:r>
              <a:rPr lang="fr-FR" i="1" dirty="0">
                <a:latin typeface="+mj-lt"/>
              </a:rPr>
              <a:t>of Sydney (Australie)</a:t>
            </a:r>
            <a:br>
              <a:rPr lang="fr-FR" i="1" dirty="0">
                <a:latin typeface="+mj-lt"/>
              </a:rPr>
            </a:br>
            <a:r>
              <a:rPr lang="fr-FR" i="1" dirty="0" err="1">
                <a:latin typeface="+mj-lt"/>
              </a:rPr>
              <a:t>Fudan</a:t>
            </a:r>
            <a:r>
              <a:rPr lang="fr-FR" i="1" dirty="0">
                <a:latin typeface="+mj-lt"/>
              </a:rPr>
              <a:t> </a:t>
            </a:r>
            <a:r>
              <a:rPr lang="fr-FR" i="1" dirty="0" err="1">
                <a:latin typeface="+mj-lt"/>
              </a:rPr>
              <a:t>University</a:t>
            </a:r>
            <a:r>
              <a:rPr lang="fr-FR" i="1" dirty="0">
                <a:latin typeface="+mj-lt"/>
              </a:rPr>
              <a:t> (Chine)</a:t>
            </a:r>
            <a:br>
              <a:rPr lang="fr-FR" i="1" dirty="0">
                <a:latin typeface="+mj-lt"/>
              </a:rPr>
            </a:br>
            <a:r>
              <a:rPr lang="fr-FR" i="1" dirty="0" err="1">
                <a:latin typeface="+mj-lt"/>
              </a:rPr>
              <a:t>University</a:t>
            </a:r>
            <a:r>
              <a:rPr lang="fr-FR" i="1" dirty="0">
                <a:latin typeface="+mj-lt"/>
              </a:rPr>
              <a:t> of </a:t>
            </a:r>
            <a:r>
              <a:rPr lang="fr-FR" i="1" dirty="0" err="1">
                <a:latin typeface="+mj-lt"/>
              </a:rPr>
              <a:t>California</a:t>
            </a:r>
            <a:r>
              <a:rPr lang="fr-FR" i="1" dirty="0">
                <a:latin typeface="+mj-lt"/>
              </a:rPr>
              <a:t> San Diego (Etats-Unis)</a:t>
            </a:r>
            <a:br>
              <a:rPr lang="fr-FR" i="1" dirty="0">
                <a:latin typeface="+mj-lt"/>
              </a:rPr>
            </a:br>
            <a:r>
              <a:rPr lang="fr-FR" i="1" dirty="0" err="1">
                <a:latin typeface="+mj-lt"/>
              </a:rPr>
              <a:t>Indian</a:t>
            </a:r>
            <a:r>
              <a:rPr lang="fr-FR" i="1" dirty="0">
                <a:latin typeface="+mj-lt"/>
              </a:rPr>
              <a:t> Institute of Science Bangalore (Inde)</a:t>
            </a:r>
            <a:br>
              <a:rPr lang="fr-FR" i="1" dirty="0">
                <a:latin typeface="+mj-lt"/>
              </a:rPr>
            </a:br>
            <a:r>
              <a:rPr lang="fr-FR" i="1" dirty="0" err="1">
                <a:latin typeface="+mj-lt"/>
              </a:rPr>
              <a:t>Indian</a:t>
            </a:r>
            <a:r>
              <a:rPr lang="fr-FR" i="1" dirty="0">
                <a:latin typeface="+mj-lt"/>
              </a:rPr>
              <a:t> Institute of </a:t>
            </a:r>
            <a:r>
              <a:rPr lang="fr-FR" i="1" dirty="0" err="1">
                <a:latin typeface="+mj-lt"/>
              </a:rPr>
              <a:t>Technology</a:t>
            </a:r>
            <a:r>
              <a:rPr lang="fr-FR" i="1" dirty="0">
                <a:latin typeface="+mj-lt"/>
              </a:rPr>
              <a:t> Delhi (Inde)</a:t>
            </a:r>
            <a:br>
              <a:rPr lang="fr-FR" i="1" dirty="0">
                <a:latin typeface="+mj-lt"/>
              </a:rPr>
            </a:br>
            <a:r>
              <a:rPr lang="fr-FR" i="1" dirty="0" err="1">
                <a:latin typeface="+mj-lt"/>
              </a:rPr>
              <a:t>Indian</a:t>
            </a:r>
            <a:r>
              <a:rPr lang="fr-FR" i="1" dirty="0">
                <a:latin typeface="+mj-lt"/>
              </a:rPr>
              <a:t> Institute of </a:t>
            </a:r>
            <a:r>
              <a:rPr lang="fr-FR" i="1" dirty="0" err="1">
                <a:latin typeface="+mj-lt"/>
              </a:rPr>
              <a:t>Technology</a:t>
            </a:r>
            <a:r>
              <a:rPr lang="fr-FR" i="1" dirty="0">
                <a:latin typeface="+mj-lt"/>
              </a:rPr>
              <a:t> </a:t>
            </a:r>
            <a:r>
              <a:rPr lang="fr-FR" i="1" dirty="0" err="1">
                <a:latin typeface="+mj-lt"/>
              </a:rPr>
              <a:t>Kanpur</a:t>
            </a:r>
            <a:r>
              <a:rPr lang="fr-FR" i="1" dirty="0">
                <a:latin typeface="+mj-lt"/>
              </a:rPr>
              <a:t> (Inde)</a:t>
            </a:r>
            <a:br>
              <a:rPr lang="fr-FR" i="1" dirty="0">
                <a:latin typeface="+mj-lt"/>
              </a:rPr>
            </a:br>
            <a:r>
              <a:rPr lang="fr-FR" b="1" i="1" dirty="0">
                <a:latin typeface="+mj-lt"/>
              </a:rPr>
              <a:t>Trinity </a:t>
            </a:r>
            <a:r>
              <a:rPr lang="fr-FR" b="1" i="1" dirty="0" err="1">
                <a:latin typeface="+mj-lt"/>
              </a:rPr>
              <a:t>College</a:t>
            </a:r>
            <a:r>
              <a:rPr lang="fr-FR" b="1" i="1" dirty="0">
                <a:latin typeface="+mj-lt"/>
              </a:rPr>
              <a:t> (Irlande)</a:t>
            </a:r>
            <a:r>
              <a:rPr lang="fr-FR" i="1" dirty="0">
                <a:latin typeface="+mj-lt"/>
              </a:rPr>
              <a:t/>
            </a:r>
            <a:br>
              <a:rPr lang="fr-FR" i="1" dirty="0">
                <a:latin typeface="+mj-lt"/>
              </a:rPr>
            </a:br>
            <a:r>
              <a:rPr lang="fr-FR" i="1" dirty="0">
                <a:latin typeface="+mj-lt"/>
              </a:rPr>
              <a:t>Osaka </a:t>
            </a:r>
            <a:r>
              <a:rPr lang="fr-FR" i="1" dirty="0" err="1">
                <a:latin typeface="+mj-lt"/>
              </a:rPr>
              <a:t>University</a:t>
            </a:r>
            <a:r>
              <a:rPr lang="fr-FR" i="1" dirty="0">
                <a:latin typeface="+mj-lt"/>
              </a:rPr>
              <a:t> (Japon)</a:t>
            </a:r>
            <a:br>
              <a:rPr lang="fr-FR" i="1" dirty="0">
                <a:latin typeface="+mj-lt"/>
              </a:rPr>
            </a:br>
            <a:r>
              <a:rPr lang="fr-FR" i="1" dirty="0">
                <a:latin typeface="+mj-lt"/>
              </a:rPr>
              <a:t>The </a:t>
            </a:r>
            <a:r>
              <a:rPr lang="fr-FR" i="1" dirty="0" err="1">
                <a:latin typeface="+mj-lt"/>
              </a:rPr>
              <a:t>University</a:t>
            </a:r>
            <a:r>
              <a:rPr lang="fr-FR" i="1" dirty="0">
                <a:latin typeface="+mj-lt"/>
              </a:rPr>
              <a:t> of Tokyo (Japon)</a:t>
            </a:r>
            <a:br>
              <a:rPr lang="fr-FR" i="1" dirty="0">
                <a:latin typeface="+mj-lt"/>
              </a:rPr>
            </a:br>
            <a:r>
              <a:rPr lang="fr-FR" b="1" i="1" dirty="0">
                <a:latin typeface="+mj-lt"/>
              </a:rPr>
              <a:t>National </a:t>
            </a:r>
            <a:r>
              <a:rPr lang="fr-FR" b="1" i="1" dirty="0" err="1">
                <a:latin typeface="+mj-lt"/>
              </a:rPr>
              <a:t>Chiao</a:t>
            </a:r>
            <a:r>
              <a:rPr lang="fr-FR" b="1" i="1" dirty="0">
                <a:latin typeface="+mj-lt"/>
              </a:rPr>
              <a:t> </a:t>
            </a:r>
            <a:r>
              <a:rPr lang="fr-FR" b="1" i="1" dirty="0" err="1">
                <a:latin typeface="+mj-lt"/>
              </a:rPr>
              <a:t>Tung</a:t>
            </a:r>
            <a:r>
              <a:rPr lang="fr-FR" b="1" i="1" dirty="0">
                <a:latin typeface="+mj-lt"/>
              </a:rPr>
              <a:t> </a:t>
            </a:r>
            <a:r>
              <a:rPr lang="fr-FR" b="1" i="1" dirty="0" err="1">
                <a:latin typeface="+mj-lt"/>
              </a:rPr>
              <a:t>University</a:t>
            </a:r>
            <a:r>
              <a:rPr lang="fr-FR" b="1" i="1" dirty="0">
                <a:latin typeface="+mj-lt"/>
              </a:rPr>
              <a:t> (Taïwan)</a:t>
            </a:r>
            <a:r>
              <a:rPr lang="fr-FR" i="1" dirty="0">
                <a:latin typeface="+mj-lt"/>
              </a:rPr>
              <a:t/>
            </a:r>
            <a:br>
              <a:rPr lang="fr-FR" i="1" dirty="0">
                <a:latin typeface="+mj-lt"/>
              </a:rPr>
            </a:br>
            <a:r>
              <a:rPr lang="fr-FR" i="1" dirty="0">
                <a:latin typeface="+mj-lt"/>
              </a:rPr>
              <a:t>National Taiwan </a:t>
            </a:r>
            <a:r>
              <a:rPr lang="fr-FR" i="1" dirty="0" err="1">
                <a:latin typeface="+mj-lt"/>
              </a:rPr>
              <a:t>University</a:t>
            </a:r>
            <a:r>
              <a:rPr lang="fr-FR" i="1" dirty="0">
                <a:latin typeface="+mj-lt"/>
              </a:rPr>
              <a:t> (Taïwan)</a:t>
            </a:r>
            <a:endParaRPr lang="fr-F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725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64309" y="213267"/>
            <a:ext cx="623125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200" b="1" dirty="0" smtClean="0">
                <a:solidFill>
                  <a:srgbClr val="0070C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Vos démarches pour demander une aide à la mobilité</a:t>
            </a:r>
            <a:endParaRPr lang="fr-FR" sz="2200" b="1" dirty="0">
              <a:solidFill>
                <a:srgbClr val="0070C0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781" y="1159514"/>
            <a:ext cx="1111548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+mj-lt"/>
              </a:rPr>
              <a:t>Pour </a:t>
            </a:r>
            <a:r>
              <a:rPr lang="fr-FR" b="1" dirty="0">
                <a:latin typeface="+mj-lt"/>
              </a:rPr>
              <a:t>demander une aide, allez sur le </a:t>
            </a:r>
            <a:r>
              <a:rPr lang="fr-FR" b="1" dirty="0">
                <a:latin typeface="+mj-lt"/>
                <a:hlinkClick r:id="rId2"/>
              </a:rPr>
              <a:t>portail de candidature des étudiants sortants</a:t>
            </a:r>
            <a:r>
              <a:rPr lang="fr-FR" b="1" dirty="0">
                <a:latin typeface="+mj-lt"/>
              </a:rPr>
              <a:t> et remplissez le formulaire "Demandez une aide à la mobilité </a:t>
            </a:r>
            <a:r>
              <a:rPr lang="fr-FR" b="1" dirty="0" smtClean="0">
                <a:latin typeface="+mj-lt"/>
              </a:rPr>
              <a:t>2020/21".</a:t>
            </a:r>
            <a:endParaRPr lang="fr-FR" dirty="0">
              <a:latin typeface="+mj-lt"/>
            </a:endParaRPr>
          </a:p>
          <a:p>
            <a:r>
              <a:rPr lang="fr-FR" dirty="0">
                <a:latin typeface="+mj-lt"/>
              </a:rPr>
              <a:t> </a:t>
            </a:r>
          </a:p>
          <a:p>
            <a:r>
              <a:rPr lang="fr-FR" b="1" dirty="0">
                <a:latin typeface="+mj-lt"/>
              </a:rPr>
              <a:t>Les documents suivants seront à déposer </a:t>
            </a:r>
            <a:r>
              <a:rPr lang="fr-FR" b="1" dirty="0" smtClean="0">
                <a:latin typeface="+mj-lt"/>
              </a:rPr>
              <a:t>:</a:t>
            </a:r>
          </a:p>
          <a:p>
            <a:endParaRPr lang="fr-FR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latin typeface="+mj-lt"/>
              </a:rPr>
              <a:t>Deux derniers relevés semestriels de notes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latin typeface="+mj-lt"/>
              </a:rPr>
              <a:t>RIB à votre nom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latin typeface="+mj-lt"/>
              </a:rPr>
              <a:t>Dernier justificatif d'impôt sur le revenu de vos parents ou du parent ou du tuteur auquel vous êtes fiscalement rattaché ou du vôtre si vous êtes fiscalement indépendant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latin typeface="+mj-lt"/>
              </a:rPr>
              <a:t>Livret de famille, acte de naissance ou décision de tutelle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latin typeface="+mj-lt"/>
                <a:hlinkClick r:id="rId3" invalidUrl="http://www.u-psud.fr/_attachments/financements-article/Engagement %C3%A9tudiant 2018-19.doc?download=true"/>
              </a:rPr>
              <a:t>Engagement de l'étudiant</a:t>
            </a:r>
            <a:endParaRPr lang="fr-FR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latin typeface="+mj-lt"/>
              </a:rPr>
              <a:t>Notification d'attribution de bourse CROUS </a:t>
            </a:r>
            <a:r>
              <a:rPr lang="fr-FR" dirty="0" smtClean="0">
                <a:latin typeface="+mj-lt"/>
              </a:rPr>
              <a:t>(</a:t>
            </a:r>
            <a:r>
              <a:rPr lang="fr-FR" dirty="0">
                <a:latin typeface="+mj-lt"/>
              </a:rPr>
              <a:t>uniquement pour les boursiers)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latin typeface="+mj-lt"/>
              </a:rPr>
              <a:t>Notification d’attribution d’aide à la mobilité antérieure (si vous avez déjà bénéficié d’une aide)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latin typeface="+mj-lt"/>
              </a:rPr>
              <a:t>Quittance de loyer ou attestation d’hébergement (uniquement si vous êtes fiscalement indépendant avec des ressources supérieures à 8799,72 € (hors pensions alimentaires) ou si vous êtes dans l'incapacité de fournir un justificatif d'impôt en France mais que vous avez un salaire brut mensuel moyen d'au moins 360 € sur les 12 derniers mois - bulletins de salaire à joindre</a:t>
            </a:r>
            <a:r>
              <a:rPr lang="fr-FR" dirty="0" smtClean="0">
                <a:latin typeface="+mj-lt"/>
              </a:rPr>
              <a:t>).</a:t>
            </a:r>
            <a:endParaRPr lang="fr-F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809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893374" y="5403673"/>
            <a:ext cx="10570493" cy="923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Le versement des bourses Erasmus et AMIE a lieu autour de Noël (ne comptez </a:t>
            </a:r>
            <a:r>
              <a:rPr lang="fr-FR" u="sng" dirty="0" smtClean="0"/>
              <a:t>pas</a:t>
            </a:r>
            <a:r>
              <a:rPr lang="fr-FR" dirty="0" smtClean="0"/>
              <a:t> dessus avant cette date) pour 70 % du montant. Les 30 % restant seront versés à votre retour </a:t>
            </a:r>
            <a:r>
              <a:rPr lang="fr-FR" u="sng" dirty="0" smtClean="0"/>
              <a:t>si vous avez complété toutes les formalités</a:t>
            </a:r>
            <a:r>
              <a:rPr lang="fr-FR" dirty="0" smtClean="0"/>
              <a:t> (attestation de fin de séjour, rapport en ligne pour Erasmus…)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374" y="643466"/>
            <a:ext cx="11321146" cy="447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5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6323"/>
            <a:ext cx="12192000" cy="450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27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131" y="101598"/>
            <a:ext cx="9341355" cy="662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85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488267" y="321732"/>
            <a:ext cx="5791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 smtClean="0">
                <a:solidFill>
                  <a:srgbClr val="0070C0"/>
                </a:solidFill>
                <a:latin typeface="+mj-lt"/>
              </a:rPr>
              <a:t>Suivi de votre déclaration ou demande de bourse</a:t>
            </a:r>
            <a:endParaRPr lang="fr-FR" sz="2200" b="1" dirty="0">
              <a:solidFill>
                <a:srgbClr val="0070C0"/>
              </a:solidFill>
              <a:latin typeface="+mj-lt"/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564444" y="3287210"/>
            <a:ext cx="1600022" cy="230467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38365" y="5591889"/>
            <a:ext cx="7554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+mj-lt"/>
              </a:rPr>
              <a:t>A votre arrivée sur place, il faut ajouter les pièces demandées dans cette partie.</a:t>
            </a:r>
            <a:endParaRPr lang="fr-FR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466" y="1395092"/>
            <a:ext cx="9482010" cy="3784236"/>
          </a:xfrm>
          <a:prstGeom prst="rect">
            <a:avLst/>
          </a:prstGeom>
        </p:spPr>
      </p:pic>
      <p:sp>
        <p:nvSpPr>
          <p:cNvPr id="9" name="Flèche droite 8"/>
          <p:cNvSpPr/>
          <p:nvPr/>
        </p:nvSpPr>
        <p:spPr>
          <a:xfrm>
            <a:off x="949124" y="2951544"/>
            <a:ext cx="1307939" cy="1851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900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Contexte particulier: COVID-19 !!!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s://www.francechimie.fr/media/644/image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39" y="1603915"/>
            <a:ext cx="3761216" cy="213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france3-regions.francetvinfo.fr/provence-alpes-cote-d-azur/sites/regions_france3/files/styles/top_big/public/assets/images/2020/05/09/courbe-coronavirus2-4809106.jpg?itok=vACm7M0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76" y="3960359"/>
            <a:ext cx="4715562" cy="265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nfodujour.fr/wp-content/uploads/2020/04/Carte-Johns-Hopkins-Universit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545" y="1603915"/>
            <a:ext cx="3199281" cy="213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349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19702" y="177931"/>
            <a:ext cx="6282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accent1"/>
                </a:solidFill>
                <a:latin typeface="+mj-lt"/>
              </a:rPr>
              <a:t>Vos engagements durant votre année à l’étranger</a:t>
            </a:r>
            <a:endParaRPr lang="fr-FR" sz="2400" dirty="0">
              <a:latin typeface="+mj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35059" y="1058310"/>
            <a:ext cx="958844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FF0000"/>
                </a:solidFill>
                <a:latin typeface="+mj-lt"/>
              </a:rPr>
              <a:t>Obligatoires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>
                <a:latin typeface="+mj-lt"/>
              </a:rPr>
              <a:t>Consulter vos mails </a:t>
            </a:r>
            <a:r>
              <a:rPr lang="fr-FR" dirty="0" err="1" smtClean="0">
                <a:latin typeface="+mj-lt"/>
              </a:rPr>
              <a:t>UPSaclay</a:t>
            </a:r>
            <a:r>
              <a:rPr lang="fr-FR" dirty="0" smtClean="0">
                <a:latin typeface="+mj-lt"/>
              </a:rPr>
              <a:t> et compléter votre dossier de mobilité à votre arrivée sur place (attestation d’arrivée à télécharger sur le portail mobilité)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>
                <a:latin typeface="+mj-lt"/>
              </a:rPr>
              <a:t>Répondre aux questions des étudiants qui postulent à une mobilité (à partir de fin octobre)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Envoyer vos résultats locaux en fin d’année pour obtenir une attestation de réussite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Nous vous demandons un rapport de mobilité décrivant votre expérience qui vous rapportera 6 ECTS si vous l’accompagnez d’une vidéo de 3 mn </a:t>
            </a:r>
            <a:r>
              <a:rPr lang="fr-FR" dirty="0" smtClean="0"/>
              <a:t>minimum décrivant </a:t>
            </a:r>
            <a:r>
              <a:rPr lang="fr-FR" dirty="0"/>
              <a:t>votre séjour.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 smtClean="0">
              <a:latin typeface="+mj-lt"/>
            </a:endParaRPr>
          </a:p>
          <a:p>
            <a:r>
              <a:rPr lang="fr-FR" b="1" u="sng" dirty="0" smtClean="0">
                <a:solidFill>
                  <a:srgbClr val="00B050"/>
                </a:solidFill>
                <a:latin typeface="+mj-lt"/>
              </a:rPr>
              <a:t>Facultatifs</a:t>
            </a:r>
            <a:r>
              <a:rPr lang="is-IS" b="1" u="sng" dirty="0" smtClean="0">
                <a:solidFill>
                  <a:srgbClr val="00B050"/>
                </a:solidFill>
                <a:latin typeface="+mj-lt"/>
              </a:rPr>
              <a:t>… mais tellement appréciés !  </a:t>
            </a:r>
            <a:r>
              <a:rPr lang="is-IS" b="1" u="sng" dirty="0" smtClean="0">
                <a:solidFill>
                  <a:srgbClr val="00B050"/>
                </a:solidFill>
                <a:latin typeface="+mj-lt"/>
                <a:sym typeface="Wingdings"/>
              </a:rPr>
              <a:t> </a:t>
            </a:r>
            <a:endParaRPr lang="fr-FR" b="1" u="sng" dirty="0" smtClean="0">
              <a:solidFill>
                <a:srgbClr val="00B050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>
                <a:latin typeface="+mj-lt"/>
              </a:rPr>
              <a:t>Nous envoyer des témoignages que nous publierons dans </a:t>
            </a:r>
            <a:r>
              <a:rPr lang="fr-FR" i="1" dirty="0" smtClean="0">
                <a:latin typeface="+mj-lt"/>
              </a:rPr>
              <a:t>Focus International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latin typeface="+mj-lt"/>
              </a:rPr>
              <a:t>Equipés d'un appareil photo ou d'un smartphone, vous êtes tous </a:t>
            </a:r>
            <a:r>
              <a:rPr lang="fr-FR" dirty="0" smtClean="0">
                <a:latin typeface="+mj-lt"/>
              </a:rPr>
              <a:t>photographes, et même </a:t>
            </a:r>
            <a:r>
              <a:rPr lang="fr-FR" dirty="0" smtClean="0">
                <a:latin typeface="+mj-lt"/>
              </a:rPr>
              <a:t>vidéastes. Participez </a:t>
            </a:r>
            <a:r>
              <a:rPr lang="fr-FR" dirty="0">
                <a:latin typeface="+mj-lt"/>
              </a:rPr>
              <a:t>au concours </a:t>
            </a:r>
            <a:r>
              <a:rPr lang="fr-FR" dirty="0" smtClean="0">
                <a:latin typeface="+mj-lt"/>
              </a:rPr>
              <a:t>photo !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>
                <a:latin typeface="+mj-lt"/>
              </a:rPr>
              <a:t>Impliquez-vous à votre retour pour témoigner et encourager les mobilités !</a:t>
            </a:r>
            <a:endParaRPr lang="fr-FR" dirty="0">
              <a:latin typeface="+mj-lt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1602" y="0"/>
            <a:ext cx="1810398" cy="17081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409" y="4924190"/>
            <a:ext cx="2618871" cy="196415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717" y="4924190"/>
            <a:ext cx="2630389" cy="197279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587" y="4964976"/>
            <a:ext cx="2578413" cy="193381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924190"/>
            <a:ext cx="2517075" cy="193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3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33" y="2515460"/>
            <a:ext cx="5715000" cy="38671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867" y="2052057"/>
            <a:ext cx="4792133" cy="480151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212621" y="299155"/>
            <a:ext cx="78858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accent1"/>
                </a:solidFill>
                <a:latin typeface="+mj-lt"/>
              </a:rPr>
              <a:t>Préparez-vous à vivre une superbe aventure</a:t>
            </a:r>
            <a:r>
              <a:rPr lang="fr-FR" sz="2400" dirty="0" smtClean="0">
                <a:latin typeface="+mj-lt"/>
              </a:rPr>
              <a:t>….. </a:t>
            </a:r>
          </a:p>
          <a:p>
            <a:pPr algn="ctr"/>
            <a:r>
              <a:rPr lang="fr-FR" sz="2400" dirty="0" smtClean="0">
                <a:latin typeface="+mj-lt"/>
              </a:rPr>
              <a:t>Mais ne soyez pas étonnés d’avoir des petites baisses de moral</a:t>
            </a:r>
            <a:endParaRPr lang="fr-F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496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0"/>
            <a:ext cx="10560756" cy="6864491"/>
          </a:xfrm>
        </p:spPr>
      </p:pic>
    </p:spTree>
    <p:extLst>
      <p:ext uri="{BB962C8B-B14F-4D97-AF65-F5344CB8AC3E}">
        <p14:creationId xmlns:p14="http://schemas.microsoft.com/office/powerpoint/2010/main" val="35716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63314" y="3244334"/>
            <a:ext cx="4865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2"/>
              </a:rPr>
              <a:t>https://www.youtube.com/watch?v=93YxCi5p130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062417" y="758336"/>
            <a:ext cx="10487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+mj-lt"/>
              </a:rPr>
              <a:t>Mais soyez sûrs que vous trouverez que l’année/le semestre est passé</a:t>
            </a:r>
            <a:r>
              <a:rPr lang="pt-BR" sz="2400" b="1" dirty="0" smtClean="0">
                <a:latin typeface="+mj-lt"/>
              </a:rPr>
              <a:t>(e)</a:t>
            </a:r>
            <a:r>
              <a:rPr lang="fr-FR" sz="2400" b="1" dirty="0" smtClean="0">
                <a:latin typeface="+mj-lt"/>
              </a:rPr>
              <a:t> trop vite</a:t>
            </a:r>
            <a:r>
              <a:rPr lang="is-IS" sz="2400" b="1" dirty="0" smtClean="0">
                <a:latin typeface="+mj-lt"/>
              </a:rPr>
              <a:t>…</a:t>
            </a:r>
            <a:endParaRPr lang="fr-FR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070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78859"/>
            <a:ext cx="10374923" cy="600075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smtClean="0">
                <a:solidFill>
                  <a:schemeClr val="accent5">
                    <a:lumMod val="75000"/>
                  </a:schemeClr>
                </a:solidFill>
              </a:rPr>
              <a:t>Le service des Relations Internationales est à votre écoute</a:t>
            </a:r>
            <a:endParaRPr lang="fr-FR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7523" y="1521354"/>
            <a:ext cx="10515600" cy="503184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sz="2000" dirty="0" smtClean="0"/>
              <a:t>Mme Brigitte LABORDE – Coordinatrice pédagogique mobilité sortante (bureau B 212) :</a:t>
            </a:r>
            <a:r>
              <a:rPr lang="fr-FR" sz="2000" dirty="0"/>
              <a:t> </a:t>
            </a:r>
            <a:r>
              <a:rPr lang="fr-FR" sz="2000" dirty="0" smtClean="0">
                <a:hlinkClick r:id="rId2"/>
              </a:rPr>
              <a:t>Brigitte.laborde@universite-paris-saclay.fr</a:t>
            </a:r>
            <a:endParaRPr lang="fr-FR" sz="2000" dirty="0" smtClean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 smtClean="0"/>
              <a:t>Mme Laurence VAGNAIR – Secrétaire du Service des Relations Internationales (bureau A 3) :</a:t>
            </a:r>
            <a:r>
              <a:rPr lang="fr-FR" sz="2000" dirty="0"/>
              <a:t> </a:t>
            </a:r>
            <a:r>
              <a:rPr lang="fr-FR" sz="2000" dirty="0" smtClean="0">
                <a:hlinkClick r:id="rId3"/>
              </a:rPr>
              <a:t>Laurence.vagnair@universite-paris-saclay.fr</a:t>
            </a:r>
            <a:endParaRPr lang="fr-FR" sz="2000" dirty="0" smtClean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 smtClean="0"/>
              <a:t>Mme </a:t>
            </a:r>
            <a:r>
              <a:rPr lang="fr-FR" sz="2000" dirty="0" err="1" smtClean="0"/>
              <a:t>Sadjia</a:t>
            </a:r>
            <a:r>
              <a:rPr lang="fr-FR" sz="2000" dirty="0" smtClean="0"/>
              <a:t> MEDJKANE – Responsable du Service des Relations internationales </a:t>
            </a:r>
            <a:r>
              <a:rPr lang="fr-FR" sz="2000" i="1" u="sng" dirty="0" smtClean="0">
                <a:solidFill>
                  <a:srgbClr val="00B050"/>
                </a:solidFill>
              </a:rPr>
              <a:t>à partir du 1/9/20</a:t>
            </a:r>
            <a:r>
              <a:rPr lang="fr-FR" sz="2000" dirty="0" smtClean="0"/>
              <a:t> (bureau A 3) : </a:t>
            </a:r>
            <a:r>
              <a:rPr lang="fr-FR" sz="2000" u="sng" dirty="0" err="1" smtClean="0">
                <a:solidFill>
                  <a:srgbClr val="0070C0"/>
                </a:solidFill>
              </a:rPr>
              <a:t>Sadjia.medjkane@universite-paris-saclay.fr</a:t>
            </a:r>
            <a:endParaRPr lang="fr-FR" sz="2000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r>
              <a:rPr lang="fr-FR" sz="2000" dirty="0" smtClean="0"/>
              <a:t>Mme </a:t>
            </a:r>
            <a:r>
              <a:rPr lang="fr-FR" sz="2000" dirty="0"/>
              <a:t>Delphine PLACIDI-FROT – </a:t>
            </a:r>
            <a:r>
              <a:rPr lang="fr-FR" sz="2000" dirty="0" smtClean="0"/>
              <a:t>Vice-Doyenne en charge des </a:t>
            </a:r>
            <a:r>
              <a:rPr lang="fr-FR" sz="2000" dirty="0"/>
              <a:t>Relations </a:t>
            </a:r>
            <a:r>
              <a:rPr lang="fr-FR" sz="2000" dirty="0" smtClean="0"/>
              <a:t>Internationales (bureau A 314) : </a:t>
            </a:r>
            <a:r>
              <a:rPr lang="fr-FR" sz="2000" dirty="0" smtClean="0">
                <a:hlinkClick r:id="rId4"/>
              </a:rPr>
              <a:t>Delphine.placidi-frot@universite-paris-saclay.fr</a:t>
            </a: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 smtClean="0"/>
              <a:t>Adresse générique du Service des Relations Internationales : </a:t>
            </a:r>
            <a:r>
              <a:rPr lang="fr-FR" sz="2000" dirty="0" smtClean="0">
                <a:hlinkClick r:id="rId5"/>
              </a:rPr>
              <a:t>ri.jean-monnet@universite-paris-saclay.fr</a:t>
            </a:r>
            <a:endParaRPr lang="fr-FR" sz="2000" dirty="0" smtClean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 smtClean="0"/>
              <a:t>Vos contacts à la Direction des Relations Internationales et Européennes (DRIE) de l’Université Paris-Saclay (</a:t>
            </a:r>
            <a:r>
              <a:rPr lang="fr-FR" sz="2000" b="1" dirty="0" smtClean="0">
                <a:solidFill>
                  <a:srgbClr val="FF0000"/>
                </a:solidFill>
              </a:rPr>
              <a:t>pour le suivi administratif des aides à la mobilité</a:t>
            </a:r>
            <a:r>
              <a:rPr lang="fr-FR" sz="2000" dirty="0" smtClean="0"/>
              <a:t>) : </a:t>
            </a:r>
            <a:r>
              <a:rPr lang="fr-FR" sz="2000" dirty="0" smtClean="0">
                <a:hlinkClick r:id="rId6"/>
              </a:rPr>
              <a:t>outgoing.international@universite-paris-saclay.fr</a:t>
            </a:r>
            <a:r>
              <a:rPr lang="fr-FR" sz="2000" dirty="0" smtClean="0"/>
              <a:t> </a:t>
            </a:r>
          </a:p>
          <a:p>
            <a:pPr marL="0" indent="0">
              <a:buNone/>
            </a:pPr>
            <a:r>
              <a:rPr lang="fr-FR" sz="2000" i="1" dirty="0" smtClean="0"/>
              <a:t>(merci de mettre systématiquement en copie l’adresse générique du Service des Relations Internationales)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5063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92500" y="212725"/>
            <a:ext cx="5444067" cy="752475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chemeClr val="accent1"/>
                </a:solidFill>
              </a:rPr>
              <a:t>Questions/Réponses</a:t>
            </a:r>
            <a:endParaRPr lang="fr-FR" b="1" dirty="0">
              <a:solidFill>
                <a:schemeClr val="accent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64733"/>
            <a:ext cx="5207000" cy="5207000"/>
          </a:xfrm>
          <a:prstGeom prst="rect">
            <a:avLst/>
          </a:prstGeom>
        </p:spPr>
      </p:pic>
      <p:pic>
        <p:nvPicPr>
          <p:cNvPr id="1026" name="Picture 2" descr="uestion words vocabulary image - Engli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459" y="2198827"/>
            <a:ext cx="5944874" cy="318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14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387" y="1481288"/>
            <a:ext cx="8318680" cy="4676801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3176912" y="-40437"/>
            <a:ext cx="6129867" cy="1343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400" b="1" dirty="0" smtClean="0">
                <a:solidFill>
                  <a:schemeClr val="accent1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Prêt pour le grand saut ?</a:t>
            </a:r>
            <a:endParaRPr lang="fr-FR" sz="3400" b="1" dirty="0">
              <a:solidFill>
                <a:schemeClr val="accent1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35201" y="6336436"/>
            <a:ext cx="80094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err="1" smtClean="0"/>
              <a:t>We</a:t>
            </a:r>
            <a:r>
              <a:rPr lang="fr-FR" dirty="0" smtClean="0"/>
              <a:t> are International </a:t>
            </a:r>
            <a:r>
              <a:rPr lang="fr-FR" dirty="0" err="1" smtClean="0"/>
              <a:t>students</a:t>
            </a:r>
            <a:r>
              <a:rPr lang="fr-FR" dirty="0" smtClean="0"/>
              <a:t> : </a:t>
            </a:r>
            <a:r>
              <a:rPr lang="fr-FR" dirty="0" smtClean="0">
                <a:hlinkClick r:id="rId3"/>
              </a:rPr>
              <a:t>https</a:t>
            </a:r>
            <a:r>
              <a:rPr lang="fr-FR" dirty="0">
                <a:hlinkClick r:id="rId3"/>
              </a:rPr>
              <a:t>://www.youtube.com/watch?v=fsX_yg6ovoI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119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877" y="916607"/>
            <a:ext cx="8163190" cy="5442127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 flipH="1">
            <a:off x="5113094" y="4259700"/>
            <a:ext cx="5459655" cy="47198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>
            <a:off x="6285055" y="1989187"/>
            <a:ext cx="3115734" cy="16245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10572749" y="4075034"/>
            <a:ext cx="731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VOUS</a:t>
            </a:r>
            <a:endParaRPr lang="fr-FR" b="1" dirty="0"/>
          </a:p>
        </p:txBody>
      </p:sp>
      <p:sp>
        <p:nvSpPr>
          <p:cNvPr id="10" name="Rectangle 9"/>
          <p:cNvSpPr/>
          <p:nvPr/>
        </p:nvSpPr>
        <p:spPr>
          <a:xfrm>
            <a:off x="9537211" y="1747250"/>
            <a:ext cx="26547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smtClean="0">
                <a:solidFill>
                  <a:srgbClr val="521B93"/>
                </a:solidFill>
                <a:latin typeface="Candara" charset="0"/>
                <a:ea typeface="Candara" charset="0"/>
                <a:cs typeface="Candara" charset="0"/>
              </a:rPr>
              <a:t>Le Service </a:t>
            </a:r>
            <a:r>
              <a:rPr lang="fr-FR" b="1" dirty="0">
                <a:solidFill>
                  <a:srgbClr val="521B93"/>
                </a:solidFill>
                <a:latin typeface="Candara" charset="0"/>
                <a:ea typeface="Candara" charset="0"/>
                <a:cs typeface="Candara" charset="0"/>
              </a:rPr>
              <a:t>des </a:t>
            </a:r>
            <a:endParaRPr lang="fr-FR" b="1" dirty="0" smtClean="0">
              <a:solidFill>
                <a:srgbClr val="521B93"/>
              </a:solidFill>
              <a:latin typeface="Candara" charset="0"/>
              <a:ea typeface="Candara" charset="0"/>
              <a:cs typeface="Candara" charset="0"/>
            </a:endParaRPr>
          </a:p>
          <a:p>
            <a:pPr algn="ctr"/>
            <a:r>
              <a:rPr lang="fr-FR" b="1" dirty="0" smtClean="0">
                <a:solidFill>
                  <a:srgbClr val="521B93"/>
                </a:solidFill>
                <a:latin typeface="Candara" charset="0"/>
                <a:ea typeface="Candara" charset="0"/>
                <a:cs typeface="Candara" charset="0"/>
              </a:rPr>
              <a:t>Relations </a:t>
            </a:r>
            <a:r>
              <a:rPr lang="fr-FR" b="1" dirty="0">
                <a:solidFill>
                  <a:srgbClr val="521B93"/>
                </a:solidFill>
                <a:latin typeface="Candara" charset="0"/>
                <a:ea typeface="Candara" charset="0"/>
                <a:cs typeface="Candara" charset="0"/>
              </a:rPr>
              <a:t>Internationales</a:t>
            </a:r>
          </a:p>
        </p:txBody>
      </p:sp>
    </p:spTree>
    <p:extLst>
      <p:ext uri="{BB962C8B-B14F-4D97-AF65-F5344CB8AC3E}">
        <p14:creationId xmlns:p14="http://schemas.microsoft.com/office/powerpoint/2010/main" val="209569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410844"/>
            <a:ext cx="10515600" cy="57661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57402" y="232163"/>
            <a:ext cx="5677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accent1"/>
                </a:solidFill>
                <a:latin typeface="+mj-lt"/>
              </a:rPr>
              <a:t>Les formalités administratives</a:t>
            </a:r>
            <a:endParaRPr lang="fr-FR" sz="3600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454" y="1429709"/>
            <a:ext cx="7391092" cy="492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4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63600" y="1253067"/>
            <a:ext cx="10617200" cy="4359451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fr-FR" sz="24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J’ai </a:t>
            </a:r>
            <a:r>
              <a:rPr lang="fr-FR" sz="2400" dirty="0">
                <a:latin typeface="Calibri Light" panose="020F0302020204030204" pitchFamily="34" charset="0"/>
                <a:cs typeface="Times New Roman" panose="02020603050405020304" pitchFamily="18" charset="0"/>
              </a:rPr>
              <a:t>reçu un mail de mon université </a:t>
            </a:r>
            <a:r>
              <a:rPr lang="fr-FR" sz="24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d’accueil</a:t>
            </a:r>
            <a:r>
              <a:rPr lang="fr-FR" sz="2400" dirty="0">
                <a:latin typeface="Calibri Light" panose="020F0302020204030204" pitchFamily="34" charset="0"/>
                <a:cs typeface="Times New Roman" panose="02020603050405020304" pitchFamily="18" charset="0"/>
              </a:rPr>
              <a:t>, avec des renseignements sur la procédure d’inscription.</a:t>
            </a:r>
          </a:p>
          <a:p>
            <a:pPr marL="457200" indent="-457200">
              <a:buAutoNum type="arabicPeriod"/>
            </a:pPr>
            <a:r>
              <a:rPr lang="fr-FR" sz="2400" dirty="0">
                <a:latin typeface="Calibri Light" panose="020F0302020204030204" pitchFamily="34" charset="0"/>
                <a:cs typeface="Times New Roman" panose="02020603050405020304" pitchFamily="18" charset="0"/>
              </a:rPr>
              <a:t>Je m’inscris dans mon université d’accueil </a:t>
            </a:r>
            <a:r>
              <a:rPr lang="fr-FR" sz="2400" u="sng" dirty="0">
                <a:latin typeface="Calibri Light" panose="020F0302020204030204" pitchFamily="34" charset="0"/>
                <a:cs typeface="Times New Roman" panose="02020603050405020304" pitchFamily="18" charset="0"/>
              </a:rPr>
              <a:t>en respectant les délais !</a:t>
            </a:r>
          </a:p>
          <a:p>
            <a:pPr marL="457200" indent="-457200">
              <a:buAutoNum type="arabicPeriod"/>
            </a:pPr>
            <a:r>
              <a:rPr lang="fr-FR" sz="24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Si ce n’est déjà fait, je </a:t>
            </a:r>
            <a:r>
              <a:rPr lang="fr-FR" sz="2400" dirty="0">
                <a:latin typeface="Calibri Light" panose="020F0302020204030204" pitchFamily="34" charset="0"/>
                <a:cs typeface="Times New Roman" panose="02020603050405020304" pitchFamily="18" charset="0"/>
              </a:rPr>
              <a:t>prépare mon </a:t>
            </a:r>
            <a:r>
              <a:rPr lang="fr-FR" sz="2400" b="1" dirty="0">
                <a:latin typeface="Calibri Light" panose="020F0302020204030204" pitchFamily="34" charset="0"/>
                <a:cs typeface="Times New Roman" panose="02020603050405020304" pitchFamily="18" charset="0"/>
              </a:rPr>
              <a:t>plan de </a:t>
            </a:r>
            <a:r>
              <a:rPr lang="fr-FR" sz="2400" b="1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cours</a:t>
            </a:r>
            <a:r>
              <a:rPr lang="fr-FR" sz="24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, ou </a:t>
            </a:r>
            <a:r>
              <a:rPr lang="fr-FR" sz="2400" b="1" i="1" dirty="0" err="1" smtClean="0">
                <a:latin typeface="Calibri Light" panose="020F0302020204030204" pitchFamily="34" charset="0"/>
                <a:cs typeface="Times New Roman" panose="02020603050405020304" pitchFamily="18" charset="0"/>
              </a:rPr>
              <a:t>learning</a:t>
            </a:r>
            <a:r>
              <a:rPr lang="fr-FR" sz="2400" b="1" i="1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 agreement</a:t>
            </a:r>
            <a:r>
              <a:rPr lang="fr-FR" sz="24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 (voir diapositive suivante). Je dois pouvoir valider </a:t>
            </a:r>
            <a:r>
              <a:rPr lang="fr-FR" sz="2400" b="1" dirty="0" smtClean="0">
                <a:solidFill>
                  <a:srgbClr val="FF0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60 </a:t>
            </a:r>
            <a:r>
              <a:rPr lang="fr-FR" sz="2400" b="1" dirty="0">
                <a:solidFill>
                  <a:srgbClr val="FF0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ECTS au minimum pour </a:t>
            </a:r>
            <a:r>
              <a:rPr lang="fr-FR" sz="2400" b="1" dirty="0" smtClean="0">
                <a:solidFill>
                  <a:srgbClr val="FF0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l’année</a:t>
            </a:r>
            <a:r>
              <a:rPr lang="fr-FR" sz="240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, ou 30 ECTS pour le semestre</a:t>
            </a:r>
            <a:r>
              <a:rPr lang="fr-FR" sz="24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400" dirty="0">
                <a:latin typeface="Calibri Light" panose="020F0302020204030204" pitchFamily="34" charset="0"/>
                <a:cs typeface="Times New Roman" panose="02020603050405020304" pitchFamily="18" charset="0"/>
              </a:rPr>
              <a:t>ou l’équivalent dans mon pays </a:t>
            </a:r>
            <a:r>
              <a:rPr lang="fr-FR" sz="24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d’accueil. </a:t>
            </a:r>
            <a:r>
              <a:rPr lang="fr-FR" sz="2400" u="sng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Attention</a:t>
            </a:r>
            <a:r>
              <a:rPr lang="fr-FR" sz="24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>
                <a:latin typeface="Calibri Light" panose="020F0302020204030204" pitchFamily="34" charset="0"/>
                <a:cs typeface="Times New Roman" panose="02020603050405020304" pitchFamily="18" charset="0"/>
              </a:rPr>
              <a:t>: Les ECTS pour cours de langue sont autorisés mais ne doivent pas dépasser 10 % du total, c’est-à-dire 6 ECTS pour l’année</a:t>
            </a:r>
            <a:r>
              <a:rPr lang="fr-FR" sz="24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). Vous obtiendrez aussi 6 ECTS pour une vidéo et un rapport de mobilité à rendre à votre retour : restent 54 ECTS  à valider sur place.</a:t>
            </a:r>
          </a:p>
          <a:p>
            <a:pPr marL="457200" indent="-457200">
              <a:buAutoNum type="arabicPeriod"/>
            </a:pPr>
            <a:r>
              <a:rPr lang="fr-FR" sz="24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J’envoie ce document (rempli à l’ordinateur en format Word) par mail à Mme Laborde pour signature.</a:t>
            </a:r>
            <a:endParaRPr lang="fr-FR" sz="2400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008667" y="258444"/>
            <a:ext cx="4377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chemeClr val="accent1"/>
                </a:solidFill>
                <a:latin typeface="+mj-lt"/>
              </a:rPr>
              <a:t>Les formalités administratives</a:t>
            </a:r>
            <a:endParaRPr lang="fr-FR" sz="28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5911" y="5781851"/>
            <a:ext cx="11170356" cy="79022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+mj-lt"/>
              </a:rPr>
              <a:t>Conseil :  consultez votre adresse mail </a:t>
            </a:r>
            <a:r>
              <a:rPr lang="fr-FR" b="1" u="sng" dirty="0" smtClean="0">
                <a:solidFill>
                  <a:srgbClr val="0070C0"/>
                </a:solidFill>
                <a:latin typeface="+mj-lt"/>
              </a:rPr>
              <a:t>@</a:t>
            </a:r>
            <a:r>
              <a:rPr lang="fr-FR" b="1" u="sng" dirty="0" err="1" smtClean="0">
                <a:solidFill>
                  <a:srgbClr val="0070C0"/>
                </a:solidFill>
                <a:latin typeface="+mj-lt"/>
              </a:rPr>
              <a:t>universite</a:t>
            </a:r>
            <a:r>
              <a:rPr lang="fr-FR" b="1" u="sng" dirty="0" smtClean="0">
                <a:solidFill>
                  <a:srgbClr val="0070C0"/>
                </a:solidFill>
                <a:latin typeface="+mj-lt"/>
              </a:rPr>
              <a:t>-paris-</a:t>
            </a:r>
            <a:r>
              <a:rPr lang="fr-FR" b="1" u="sng" dirty="0" err="1" smtClean="0">
                <a:solidFill>
                  <a:srgbClr val="0070C0"/>
                </a:solidFill>
                <a:latin typeface="+mj-lt"/>
              </a:rPr>
              <a:t>saclay.fr</a:t>
            </a:r>
            <a:r>
              <a:rPr lang="fr-FR" dirty="0" smtClean="0">
                <a:latin typeface="+mj-lt"/>
              </a:rPr>
              <a:t> très régulièrement. Tous les mails avant, pendant et après votre mobilité seront envoyés sur cette adresse. Ne ratez pas des informations importantes par négligence !</a:t>
            </a:r>
            <a:endParaRPr lang="fr-F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259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996021" y="258444"/>
            <a:ext cx="6379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1"/>
                </a:solidFill>
                <a:latin typeface="+mj-lt"/>
              </a:rPr>
              <a:t>Le plan de cours, ou ‘</a:t>
            </a:r>
            <a:r>
              <a:rPr lang="fr-FR" sz="2800" b="1" i="1" dirty="0" err="1" smtClean="0">
                <a:solidFill>
                  <a:schemeClr val="accent1"/>
                </a:solidFill>
                <a:latin typeface="+mj-lt"/>
              </a:rPr>
              <a:t>learning</a:t>
            </a:r>
            <a:r>
              <a:rPr lang="fr-FR" sz="2800" b="1" i="1" dirty="0" smtClean="0">
                <a:solidFill>
                  <a:schemeClr val="accent1"/>
                </a:solidFill>
                <a:latin typeface="+mj-lt"/>
              </a:rPr>
              <a:t> agreement</a:t>
            </a:r>
            <a:r>
              <a:rPr lang="fr-FR" sz="2800" b="1" dirty="0" smtClean="0">
                <a:solidFill>
                  <a:schemeClr val="accent1"/>
                </a:solidFill>
                <a:latin typeface="+mj-lt"/>
              </a:rPr>
              <a:t>’</a:t>
            </a:r>
            <a:endParaRPr lang="fr-FR" sz="28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5643" y="1848871"/>
            <a:ext cx="498075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1 modèle pour les mobilités Erasmus</a:t>
            </a:r>
          </a:p>
          <a:p>
            <a:pPr algn="ctr"/>
            <a:r>
              <a:rPr lang="fr-FR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fr-FR" i="1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(document Word à remplir – il sera mis en ligne sur le site de la faculté d’ici quelques jours)</a:t>
            </a:r>
          </a:p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5975109" y="1855769"/>
            <a:ext cx="555649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1 modèle pour les mobilités hors Europe </a:t>
            </a:r>
          </a:p>
          <a:p>
            <a:pPr algn="ctr"/>
            <a:r>
              <a:rPr lang="fr-FR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(selon ouverture au semestre 1)</a:t>
            </a:r>
          </a:p>
          <a:p>
            <a:endParaRPr lang="fr-FR" dirty="0" smtClean="0"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040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925689"/>
            <a:ext cx="10515600" cy="486745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fr-FR" sz="2400" dirty="0" smtClean="0">
                <a:latin typeface="+mj-lt"/>
                <a:cs typeface="Times New Roman" panose="02020603050405020304" pitchFamily="18" charset="0"/>
              </a:rPr>
              <a:t>Si vous partez en Europe, il faut avoir la </a:t>
            </a:r>
            <a:r>
              <a:rPr lang="fr-FR" sz="2400" b="1" dirty="0">
                <a:latin typeface="+mj-lt"/>
                <a:cs typeface="Times New Roman" panose="02020603050405020304" pitchFamily="18" charset="0"/>
              </a:rPr>
              <a:t>carte de Sécurité Sociale européenne </a:t>
            </a:r>
            <a:r>
              <a:rPr lang="fr-FR" sz="2400" dirty="0">
                <a:latin typeface="+mj-lt"/>
                <a:cs typeface="Times New Roman" panose="02020603050405020304" pitchFamily="18" charset="0"/>
              </a:rPr>
              <a:t>(pour l’Europe</a:t>
            </a:r>
            <a:r>
              <a:rPr lang="fr-FR" sz="2400" dirty="0" smtClean="0">
                <a:latin typeface="+mj-lt"/>
                <a:cs typeface="Times New Roman" panose="02020603050405020304" pitchFamily="18" charset="0"/>
              </a:rPr>
              <a:t>). </a:t>
            </a:r>
            <a:r>
              <a:rPr lang="fr-FR" sz="2400" u="sng" dirty="0" smtClean="0">
                <a:latin typeface="+mj-lt"/>
                <a:cs typeface="Times New Roman" panose="02020603050405020304" pitchFamily="18" charset="0"/>
              </a:rPr>
              <a:t>Pensez à la demander dès à présent</a:t>
            </a:r>
            <a:r>
              <a:rPr lang="fr-FR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2400" dirty="0" smtClean="0">
                <a:latin typeface="+mj-lt"/>
                <a:cs typeface="Times New Roman" panose="02020603050405020304" pitchFamily="18" charset="0"/>
              </a:rPr>
              <a:t>(sur le site ameli.fr – environ 15 jours de délai). Si vous partez hors Europe, pensez au </a:t>
            </a:r>
            <a:r>
              <a:rPr lang="fr-FR" sz="2400" b="1" dirty="0" smtClean="0">
                <a:latin typeface="+mj-lt"/>
                <a:cs typeface="Times New Roman" panose="02020603050405020304" pitchFamily="18" charset="0"/>
              </a:rPr>
              <a:t>passeport</a:t>
            </a:r>
            <a:r>
              <a:rPr lang="fr-FR" sz="2400" dirty="0" smtClean="0">
                <a:latin typeface="+mj-lt"/>
                <a:cs typeface="Times New Roman" panose="02020603050405020304" pitchFamily="18" charset="0"/>
              </a:rPr>
              <a:t> (voire au visa étudiant / de travail) !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fr-FR" sz="2400" dirty="0" smtClean="0">
                <a:latin typeface="+mj-lt"/>
                <a:cs typeface="Times New Roman" panose="02020603050405020304" pitchFamily="18" charset="0"/>
              </a:rPr>
              <a:t>Vérifiez auprès de votre assurance ou de votre banque si vous êtes couvert pour une </a:t>
            </a:r>
            <a:r>
              <a:rPr lang="fr-FR" sz="2400" b="1" dirty="0" smtClean="0">
                <a:latin typeface="+mj-lt"/>
                <a:cs typeface="Times New Roman" panose="02020603050405020304" pitchFamily="18" charset="0"/>
              </a:rPr>
              <a:t>assistance rapatriement </a:t>
            </a:r>
            <a:r>
              <a:rPr lang="fr-FR" sz="2400" dirty="0" smtClean="0">
                <a:latin typeface="+mj-lt"/>
                <a:cs typeface="Times New Roman" panose="02020603050405020304" pitchFamily="18" charset="0"/>
              </a:rPr>
              <a:t>(carte bancaire, assurance habitation). Sinon vous pouvez en souscrire une auprès de Mondial Assistance, Axa Assistance, Europ Assistance…</a:t>
            </a:r>
          </a:p>
          <a:p>
            <a:pPr marL="457200" indent="-457200">
              <a:buAutoNum type="arabicPeriod" startAt="8"/>
            </a:pPr>
            <a:r>
              <a:rPr lang="fr-FR" sz="2400" dirty="0" smtClean="0">
                <a:latin typeface="+mj-lt"/>
                <a:cs typeface="Times New Roman" panose="02020603050405020304" pitchFamily="18" charset="0"/>
              </a:rPr>
              <a:t>Vous pouvez vous enregistrer sur le </a:t>
            </a:r>
            <a:r>
              <a:rPr lang="fr-FR" sz="2400" b="1" dirty="0" smtClean="0">
                <a:latin typeface="+mj-lt"/>
                <a:cs typeface="Times New Roman" panose="02020603050405020304" pitchFamily="18" charset="0"/>
              </a:rPr>
              <a:t>site Service Public </a:t>
            </a:r>
            <a:r>
              <a:rPr lang="fr-FR" sz="2400" dirty="0" smtClean="0">
                <a:latin typeface="+mj-lt"/>
                <a:cs typeface="Times New Roman" panose="02020603050405020304" pitchFamily="18" charset="0"/>
              </a:rPr>
              <a:t>pour rester en contact</a:t>
            </a:r>
            <a:br>
              <a:rPr lang="fr-FR" sz="2400" dirty="0" smtClean="0">
                <a:latin typeface="+mj-lt"/>
                <a:cs typeface="Times New Roman" panose="02020603050405020304" pitchFamily="18" charset="0"/>
              </a:rPr>
            </a:br>
            <a:r>
              <a:rPr lang="fr-FR" sz="2400" dirty="0" smtClean="0">
                <a:latin typeface="+mj-lt"/>
                <a:cs typeface="Times New Roman" panose="02020603050405020304" pitchFamily="18" charset="0"/>
              </a:rPr>
              <a:t>avec  l’administration française (élections, événements, sauvegarde de vos papiers…)</a:t>
            </a:r>
          </a:p>
          <a:p>
            <a:pPr lvl="1"/>
            <a:r>
              <a:rPr lang="fr-FR" sz="2000" u="sng" dirty="0" smtClean="0">
                <a:latin typeface="+mj-lt"/>
                <a:hlinkClick r:id="rId3"/>
              </a:rPr>
              <a:t>https</a:t>
            </a:r>
            <a:r>
              <a:rPr lang="fr-FR" sz="2000" u="sng" dirty="0">
                <a:latin typeface="+mj-lt"/>
                <a:hlinkClick r:id="rId3"/>
              </a:rPr>
              <a:t>://www.service-public.fr/particuliers/vosdroits/F33307</a:t>
            </a:r>
            <a:endParaRPr lang="fr-FR" sz="2000" dirty="0">
              <a:latin typeface="+mj-lt"/>
            </a:endParaRPr>
          </a:p>
          <a:p>
            <a:pPr lvl="1"/>
            <a:r>
              <a:rPr lang="fr-FR" sz="2000" u="sng" dirty="0">
                <a:latin typeface="+mj-lt"/>
                <a:hlinkClick r:id="rId4"/>
              </a:rPr>
              <a:t>https://www.service-public.fr/compte/se-connecter?targetUrl=/loginSuccessFromSp&amp;typeCompte=particulier</a:t>
            </a:r>
            <a:endParaRPr lang="fr-FR" sz="2000" dirty="0">
              <a:latin typeface="+mj-lt"/>
            </a:endParaRPr>
          </a:p>
          <a:p>
            <a:pPr marL="514350" indent="-514350">
              <a:buFont typeface="+mj-lt"/>
              <a:buAutoNum type="arabicPeriod" startAt="5"/>
            </a:pPr>
            <a:endParaRPr lang="fr-FR" sz="2400" dirty="0">
              <a:latin typeface="+mj-lt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 startAt="5"/>
            </a:pPr>
            <a:endParaRPr lang="fr-FR" sz="2400" dirty="0">
              <a:latin typeface="+mj-lt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 startAt="5"/>
            </a:pPr>
            <a:endParaRPr lang="fr-FR" sz="2400" dirty="0">
              <a:latin typeface="+mj-lt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 startAt="5"/>
            </a:pPr>
            <a:endParaRPr lang="fr-FR" sz="2400" dirty="0">
              <a:latin typeface="+mj-lt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 startAt="5"/>
            </a:pPr>
            <a:endParaRPr lang="fr-FR" sz="2400" dirty="0">
              <a:latin typeface="+mj-lt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 startAt="5"/>
            </a:pPr>
            <a:endParaRPr lang="fr-FR" sz="2400" dirty="0">
              <a:latin typeface="+mj-lt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 startAt="5"/>
            </a:pPr>
            <a:endParaRPr lang="fr-FR" sz="2400" dirty="0">
              <a:latin typeface="+mj-lt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 startAt="5"/>
            </a:pPr>
            <a:endParaRPr lang="fr-FR" dirty="0">
              <a:latin typeface="+mj-lt"/>
              <a:cs typeface="Times New Roman" panose="02020603050405020304" pitchFamily="18" charset="0"/>
            </a:endParaRPr>
          </a:p>
          <a:p>
            <a:endParaRPr lang="fr-FR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9911" y="5793141"/>
            <a:ext cx="10653889" cy="88988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+mj-lt"/>
              </a:rPr>
              <a:t>Conseil : Scannez tous vos papiers importants avant de partir, et envoyez-les vous par mail. </a:t>
            </a:r>
          </a:p>
          <a:p>
            <a:pPr algn="ctr"/>
            <a:r>
              <a:rPr lang="fr-FR" dirty="0" smtClean="0">
                <a:latin typeface="+mj-lt"/>
              </a:rPr>
              <a:t>Vous pourrez les récupérer très facilement si besoin.</a:t>
            </a:r>
            <a:endParaRPr lang="fr-F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3935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9911" y="762000"/>
            <a:ext cx="6163733" cy="450426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fr-FR" sz="24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9. Vous </a:t>
            </a:r>
            <a:r>
              <a:rPr lang="fr-FR" sz="2400" u="sng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devez</a:t>
            </a:r>
            <a:r>
              <a:rPr lang="fr-FR" sz="24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 vous enregistrer sur Ariane (même si vous partez pour plus de 6 mois) :</a:t>
            </a:r>
          </a:p>
          <a:p>
            <a:pPr marL="0" indent="0" algn="just">
              <a:buNone/>
            </a:pPr>
            <a:r>
              <a:rPr lang="fr-FR" sz="2400" dirty="0" err="1"/>
              <a:t>pastel.diplomatie.gouv.fr</a:t>
            </a:r>
            <a:r>
              <a:rPr lang="fr-FR" sz="2400" dirty="0"/>
              <a:t>/</a:t>
            </a:r>
            <a:r>
              <a:rPr lang="fr-FR" sz="2400" b="1" dirty="0" err="1"/>
              <a:t>fildariane</a:t>
            </a:r>
            <a:r>
              <a:rPr lang="fr-FR" sz="2400" dirty="0"/>
              <a:t> </a:t>
            </a:r>
            <a:r>
              <a:rPr lang="fr-FR" sz="24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endParaRPr lang="fr-FR" sz="2400" dirty="0" smtClean="0"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fr-FR" sz="2400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24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10. Commencez à vous renseigner </a:t>
            </a:r>
            <a:r>
              <a:rPr lang="fr-FR" sz="2400" dirty="0">
                <a:latin typeface="Calibri Light" panose="020F0302020204030204" pitchFamily="34" charset="0"/>
                <a:cs typeface="Times New Roman" panose="02020603050405020304" pitchFamily="18" charset="0"/>
              </a:rPr>
              <a:t>sur les possibilités de logement sur place. </a:t>
            </a:r>
            <a:endParaRPr lang="fr-FR" sz="2400" dirty="0" smtClean="0"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24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Votre </a:t>
            </a:r>
            <a:r>
              <a:rPr lang="fr-FR" sz="2400" dirty="0">
                <a:latin typeface="Calibri Light" panose="020F0302020204030204" pitchFamily="34" charset="0"/>
                <a:cs typeface="Times New Roman" panose="02020603050405020304" pitchFamily="18" charset="0"/>
              </a:rPr>
              <a:t>université d’accueil vous a </a:t>
            </a:r>
            <a:r>
              <a:rPr lang="fr-FR" sz="24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peut-être </a:t>
            </a:r>
            <a:r>
              <a:rPr lang="fr-FR" sz="2400" dirty="0">
                <a:latin typeface="Calibri Light" panose="020F0302020204030204" pitchFamily="34" charset="0"/>
                <a:cs typeface="Times New Roman" panose="02020603050405020304" pitchFamily="18" charset="0"/>
              </a:rPr>
              <a:t>envoyé des renseignements à ce sujet. </a:t>
            </a:r>
            <a:endParaRPr lang="fr-FR" sz="2400" dirty="0" smtClean="0"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24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Vous </a:t>
            </a:r>
            <a:r>
              <a:rPr lang="fr-FR" sz="2400" dirty="0">
                <a:latin typeface="Calibri Light" panose="020F0302020204030204" pitchFamily="34" charset="0"/>
                <a:cs typeface="Times New Roman" panose="02020603050405020304" pitchFamily="18" charset="0"/>
              </a:rPr>
              <a:t>pouvez aussi nous demander les contacts des étudiants de Jean Monnet déjà sur </a:t>
            </a:r>
            <a:r>
              <a:rPr lang="fr-FR" sz="24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place.</a:t>
            </a:r>
          </a:p>
          <a:p>
            <a:pPr marL="0" indent="0" algn="just">
              <a:buNone/>
            </a:pPr>
            <a:r>
              <a:rPr lang="fr-FR" sz="2400" i="1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Attention aux offres de logement à des tarifs très/trop alléchants !</a:t>
            </a:r>
          </a:p>
          <a:p>
            <a:pPr marL="0" indent="0" algn="just">
              <a:buNone/>
            </a:pPr>
            <a:endParaRPr lang="fr-FR" sz="2400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 startAt="5"/>
            </a:pPr>
            <a:endParaRPr lang="fr-FR" sz="2400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 startAt="5"/>
            </a:pPr>
            <a:endParaRPr lang="fr-FR" sz="2400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 startAt="5"/>
            </a:pPr>
            <a:endParaRPr lang="fr-FR" sz="2400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 startAt="5"/>
            </a:pPr>
            <a:endParaRPr lang="fr-FR" sz="2400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 startAt="5"/>
            </a:pPr>
            <a:endParaRPr lang="fr-FR" sz="2400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 startAt="5"/>
            </a:pPr>
            <a:endParaRPr lang="fr-FR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fr-FR" dirty="0">
              <a:latin typeface="Calibri Light" panose="020F0302020204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215" y="2482058"/>
            <a:ext cx="3812585" cy="28594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9911" y="5793141"/>
            <a:ext cx="10653889" cy="88988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+mj-lt"/>
              </a:rPr>
              <a:t>Conseil :</a:t>
            </a:r>
            <a:r>
              <a:rPr lang="fr-FR" dirty="0">
                <a:latin typeface="+mj-lt"/>
                <a:cs typeface="Times New Roman" panose="02020603050405020304" pitchFamily="18" charset="0"/>
              </a:rPr>
              <a:t> Evitez tout envoi d’argent par virement bancaire, privilégiez les paiements par carte bancaire (assurance incluse en cas de fraude). Ne répondez jamais à des annonces pour des hébergements trop ‘parfaits’.</a:t>
            </a:r>
            <a:endParaRPr lang="fr-FR" dirty="0">
              <a:latin typeface="+mj-lt"/>
            </a:endParaRPr>
          </a:p>
        </p:txBody>
      </p:sp>
      <p:pic>
        <p:nvPicPr>
          <p:cNvPr id="2052" name="Picture 4" descr="riane. Pour votre sécurité, restez connecté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814" y="762000"/>
            <a:ext cx="5140709" cy="126841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6908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1942</Words>
  <Application>Microsoft Office PowerPoint</Application>
  <PresentationFormat>Grand écran</PresentationFormat>
  <Paragraphs>178</Paragraphs>
  <Slides>25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Candara</vt:lpstr>
      <vt:lpstr>Times New Roman</vt:lpstr>
      <vt:lpstr>Wingdings</vt:lpstr>
      <vt:lpstr>Thème Office</vt:lpstr>
      <vt:lpstr>Préparer son départ en mobilité</vt:lpstr>
      <vt:lpstr>Contexte particulier: COVID-19 !!!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service des Relations Internationales est à votre écoute</vt:lpstr>
      <vt:lpstr>Questions/Réponses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Préparer son départ en mobilité</dc:title>
  <dc:creator>Alain</dc:creator>
  <cp:lastModifiedBy>Departerment de Formation de Langues</cp:lastModifiedBy>
  <cp:revision>90</cp:revision>
  <dcterms:created xsi:type="dcterms:W3CDTF">2017-04-17T08:11:58Z</dcterms:created>
  <dcterms:modified xsi:type="dcterms:W3CDTF">2020-05-12T07:48:46Z</dcterms:modified>
</cp:coreProperties>
</file>