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326" r:id="rId4"/>
    <p:sldId id="257" r:id="rId5"/>
    <p:sldId id="325" r:id="rId6"/>
    <p:sldId id="303" r:id="rId7"/>
    <p:sldId id="305" r:id="rId8"/>
    <p:sldId id="321" r:id="rId9"/>
    <p:sldId id="322" r:id="rId10"/>
    <p:sldId id="307" r:id="rId11"/>
    <p:sldId id="312" r:id="rId12"/>
    <p:sldId id="258" r:id="rId13"/>
    <p:sldId id="327" r:id="rId14"/>
    <p:sldId id="330" r:id="rId15"/>
    <p:sldId id="267" r:id="rId16"/>
    <p:sldId id="260" r:id="rId17"/>
    <p:sldId id="296" r:id="rId18"/>
    <p:sldId id="268" r:id="rId19"/>
    <p:sldId id="324" r:id="rId20"/>
    <p:sldId id="328" r:id="rId21"/>
    <p:sldId id="332" r:id="rId22"/>
    <p:sldId id="279" r:id="rId23"/>
    <p:sldId id="289" r:id="rId24"/>
    <p:sldId id="265" r:id="rId25"/>
    <p:sldId id="277" r:id="rId26"/>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B6E403-8B33-41D9-B564-30F201411254}">
          <p14:sldIdLst>
            <p14:sldId id="256"/>
            <p14:sldId id="280"/>
            <p14:sldId id="326"/>
            <p14:sldId id="257"/>
            <p14:sldId id="325"/>
            <p14:sldId id="303"/>
            <p14:sldId id="305"/>
            <p14:sldId id="321"/>
            <p14:sldId id="322"/>
            <p14:sldId id="307"/>
            <p14:sldId id="312"/>
            <p14:sldId id="258"/>
            <p14:sldId id="327"/>
            <p14:sldId id="330"/>
            <p14:sldId id="267"/>
            <p14:sldId id="260"/>
            <p14:sldId id="296"/>
            <p14:sldId id="268"/>
          </p14:sldIdLst>
        </p14:section>
        <p14:section name="Section sans titre" id="{E789FD77-3AEB-4BAD-BA84-FFB60DD71D00}">
          <p14:sldIdLst>
            <p14:sldId id="324"/>
            <p14:sldId id="328"/>
            <p14:sldId id="332"/>
            <p14:sldId id="279"/>
            <p14:sldId id="289"/>
            <p14:sldId id="26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5" autoAdjust="0"/>
    <p:restoredTop sz="86474" autoAdjust="0"/>
  </p:normalViewPr>
  <p:slideViewPr>
    <p:cSldViewPr snapToGrid="0">
      <p:cViewPr varScale="1">
        <p:scale>
          <a:sx n="61" d="100"/>
          <a:sy n="61" d="100"/>
        </p:scale>
        <p:origin x="32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450D82E-7C41-4143-957E-2641C6277FC9}" type="datetimeFigureOut">
              <a:rPr lang="fr-FR" smtClean="0"/>
              <a:t>01/04/2026</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5515C1B-D0B4-4EBC-AF04-6F5E1A79DA15}" type="slidenum">
              <a:rPr lang="fr-FR" smtClean="0"/>
              <a:t>‹N°›</a:t>
            </a:fld>
            <a:endParaRPr lang="fr-FR"/>
          </a:p>
        </p:txBody>
      </p:sp>
    </p:spTree>
    <p:extLst>
      <p:ext uri="{BB962C8B-B14F-4D97-AF65-F5344CB8AC3E}">
        <p14:creationId xmlns:p14="http://schemas.microsoft.com/office/powerpoint/2010/main" val="73319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515C1B-D0B4-4EBC-AF04-6F5E1A79DA15}" type="slidenum">
              <a:rPr lang="fr-FR" smtClean="0"/>
              <a:t>5</a:t>
            </a:fld>
            <a:endParaRPr lang="fr-FR"/>
          </a:p>
        </p:txBody>
      </p:sp>
    </p:spTree>
    <p:extLst>
      <p:ext uri="{BB962C8B-B14F-4D97-AF65-F5344CB8AC3E}">
        <p14:creationId xmlns:p14="http://schemas.microsoft.com/office/powerpoint/2010/main" val="13615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515C1B-D0B4-4EBC-AF04-6F5E1A79DA15}" type="slidenum">
              <a:rPr lang="fr-FR" smtClean="0"/>
              <a:t>9</a:t>
            </a:fld>
            <a:endParaRPr lang="fr-FR"/>
          </a:p>
        </p:txBody>
      </p:sp>
    </p:spTree>
    <p:extLst>
      <p:ext uri="{BB962C8B-B14F-4D97-AF65-F5344CB8AC3E}">
        <p14:creationId xmlns:p14="http://schemas.microsoft.com/office/powerpoint/2010/main" val="8086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515C1B-D0B4-4EBC-AF04-6F5E1A79DA15}" type="slidenum">
              <a:rPr lang="fr-FR" smtClean="0"/>
              <a:t>12</a:t>
            </a:fld>
            <a:endParaRPr lang="fr-FR"/>
          </a:p>
        </p:txBody>
      </p:sp>
    </p:spTree>
    <p:extLst>
      <p:ext uri="{BB962C8B-B14F-4D97-AF65-F5344CB8AC3E}">
        <p14:creationId xmlns:p14="http://schemas.microsoft.com/office/powerpoint/2010/main" val="95932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515C1B-D0B4-4EBC-AF04-6F5E1A79DA15}" type="slidenum">
              <a:rPr lang="fr-FR" smtClean="0"/>
              <a:t>17</a:t>
            </a:fld>
            <a:endParaRPr lang="fr-FR"/>
          </a:p>
        </p:txBody>
      </p:sp>
    </p:spTree>
    <p:extLst>
      <p:ext uri="{BB962C8B-B14F-4D97-AF65-F5344CB8AC3E}">
        <p14:creationId xmlns:p14="http://schemas.microsoft.com/office/powerpoint/2010/main" val="98723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515C1B-D0B4-4EBC-AF04-6F5E1A79DA15}" type="slidenum">
              <a:rPr lang="fr-FR" smtClean="0"/>
              <a:t>18</a:t>
            </a:fld>
            <a:endParaRPr lang="fr-FR"/>
          </a:p>
        </p:txBody>
      </p:sp>
    </p:spTree>
    <p:extLst>
      <p:ext uri="{BB962C8B-B14F-4D97-AF65-F5344CB8AC3E}">
        <p14:creationId xmlns:p14="http://schemas.microsoft.com/office/powerpoint/2010/main" val="376728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515C1B-D0B4-4EBC-AF04-6F5E1A79DA15}" type="slidenum">
              <a:rPr lang="fr-FR" smtClean="0"/>
              <a:t>19</a:t>
            </a:fld>
            <a:endParaRPr lang="fr-FR"/>
          </a:p>
        </p:txBody>
      </p:sp>
    </p:spTree>
    <p:extLst>
      <p:ext uri="{BB962C8B-B14F-4D97-AF65-F5344CB8AC3E}">
        <p14:creationId xmlns:p14="http://schemas.microsoft.com/office/powerpoint/2010/main" val="66177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515C1B-D0B4-4EBC-AF04-6F5E1A79DA15}" type="slidenum">
              <a:rPr lang="fr-FR" smtClean="0"/>
              <a:t>20</a:t>
            </a:fld>
            <a:endParaRPr lang="fr-FR"/>
          </a:p>
        </p:txBody>
      </p:sp>
    </p:spTree>
    <p:extLst>
      <p:ext uri="{BB962C8B-B14F-4D97-AF65-F5344CB8AC3E}">
        <p14:creationId xmlns:p14="http://schemas.microsoft.com/office/powerpoint/2010/main" val="266690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8983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17222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95587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4548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328A0E8-A92C-4964-BA03-D460CB53D20A}" type="datetimeFigureOut">
              <a:rPr lang="fr-FR" smtClean="0"/>
              <a:t>01/04/2026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110538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328A0E8-A92C-4964-BA03-D460CB53D20A}" type="datetimeFigureOut">
              <a:rPr lang="fr-FR" smtClean="0"/>
              <a:t>01/04/2026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100706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328A0E8-A92C-4964-BA03-D460CB53D20A}" type="datetimeFigureOut">
              <a:rPr lang="fr-FR" smtClean="0"/>
              <a:t>01/04/2026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190468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328A0E8-A92C-4964-BA03-D460CB53D20A}" type="datetimeFigureOut">
              <a:rPr lang="fr-FR" smtClean="0"/>
              <a:t>01/04/2026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04781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28A0E8-A92C-4964-BA03-D460CB53D20A}" type="datetimeFigureOut">
              <a:rPr lang="fr-FR" smtClean="0"/>
              <a:t>01/04/2026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40913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328A0E8-A92C-4964-BA03-D460CB53D20A}" type="datetimeFigureOut">
              <a:rPr lang="fr-FR" smtClean="0"/>
              <a:t>01/04/2026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731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328A0E8-A92C-4964-BA03-D460CB53D20A}" type="datetimeFigureOut">
              <a:rPr lang="fr-FR" smtClean="0"/>
              <a:t>01/04/2026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FCDCB-30DE-4A8B-9A37-EC28C561A814}" type="slidenum">
              <a:rPr lang="fr-FR" smtClean="0"/>
              <a:t>‹N°›</a:t>
            </a:fld>
            <a:endParaRPr lang="fr-FR"/>
          </a:p>
        </p:txBody>
      </p:sp>
    </p:spTree>
    <p:extLst>
      <p:ext uri="{BB962C8B-B14F-4D97-AF65-F5344CB8AC3E}">
        <p14:creationId xmlns:p14="http://schemas.microsoft.com/office/powerpoint/2010/main" val="348970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8A0E8-A92C-4964-BA03-D460CB53D20A}" type="datetimeFigureOut">
              <a:rPr lang="fr-FR" smtClean="0"/>
              <a:t>01/04/2026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CDCB-30DE-4A8B-9A37-EC28C561A814}" type="slidenum">
              <a:rPr lang="fr-FR" smtClean="0"/>
              <a:t>‹N°›</a:t>
            </a:fld>
            <a:endParaRPr lang="fr-FR"/>
          </a:p>
        </p:txBody>
      </p:sp>
    </p:spTree>
    <p:extLst>
      <p:ext uri="{BB962C8B-B14F-4D97-AF65-F5344CB8AC3E}">
        <p14:creationId xmlns:p14="http://schemas.microsoft.com/office/powerpoint/2010/main" val="49729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rvice-public.fr/particuliers/vosdroits/R18974" TargetMode="External"/><Relationship Id="rId7" Type="http://schemas.openxmlformats.org/officeDocument/2006/relationships/image" Target="../media/image13.png"/><Relationship Id="rId2" Type="http://schemas.openxmlformats.org/officeDocument/2006/relationships/hyperlink" Target="https://www.service-public.fr/particuliers/vosdroits/F33307"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info.gouv.fr/actualite/une-nouvelle-version-de-l-application-conseils-aux-voyageur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iversite-paris-saclay.fr/formation/partir-letranger/financements-pour-partir-letrang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auline-marie.abadie@universite-paris-saclay.fr" TargetMode="External"/><Relationship Id="rId2" Type="http://schemas.openxmlformats.org/officeDocument/2006/relationships/hyperlink" Target="mailto:Laurence.vagnair@universite-paris-saclay.fr" TargetMode="External"/><Relationship Id="rId1" Type="http://schemas.openxmlformats.org/officeDocument/2006/relationships/slideLayout" Target="../slideLayouts/slideLayout2.xml"/><Relationship Id="rId6" Type="http://schemas.openxmlformats.org/officeDocument/2006/relationships/hyperlink" Target="mailto:outgoing.international@universite-paris-saclay.fr" TargetMode="External"/><Relationship Id="rId5" Type="http://schemas.openxmlformats.org/officeDocument/2006/relationships/hyperlink" Target="mailto:ri.jean-monnet@universite-paris-saclay.fr" TargetMode="External"/><Relationship Id="rId4" Type="http://schemas.openxmlformats.org/officeDocument/2006/relationships/hyperlink" Target="mailto:valerie-nicolas-hemar@universite-paris-saclay.f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7260" y="2448650"/>
            <a:ext cx="5252148" cy="4505135"/>
          </a:xfrm>
          <a:prstGeom prst="rect">
            <a:avLst/>
          </a:prstGeom>
        </p:spPr>
      </p:pic>
      <p:sp>
        <p:nvSpPr>
          <p:cNvPr id="2" name="Titre 1"/>
          <p:cNvSpPr>
            <a:spLocks noGrp="1"/>
          </p:cNvSpPr>
          <p:nvPr>
            <p:ph type="ctrTitle"/>
          </p:nvPr>
        </p:nvSpPr>
        <p:spPr>
          <a:xfrm>
            <a:off x="5439745" y="424971"/>
            <a:ext cx="6451466" cy="1828800"/>
          </a:xfrm>
        </p:spPr>
        <p:txBody>
          <a:bodyPr>
            <a:normAutofit fontScale="90000"/>
          </a:bodyPr>
          <a:lstStyle/>
          <a:p>
            <a:r>
              <a:rPr lang="fr-FR" sz="5400" b="1" dirty="0">
                <a:solidFill>
                  <a:schemeClr val="accent1"/>
                </a:solidFill>
                <a:latin typeface="Calibri Light" panose="020F0302020204030204" pitchFamily="34" charset="0"/>
                <a:cs typeface="Times New Roman" panose="02020603050405020304" pitchFamily="18" charset="0"/>
              </a:rPr>
              <a:t>Préparer son départ</a:t>
            </a:r>
            <a:br>
              <a:rPr lang="fr-FR" sz="5400" b="1" dirty="0">
                <a:solidFill>
                  <a:schemeClr val="accent1"/>
                </a:solidFill>
                <a:latin typeface="Calibri Light" panose="020F0302020204030204" pitchFamily="34" charset="0"/>
                <a:cs typeface="Times New Roman" panose="02020603050405020304" pitchFamily="18" charset="0"/>
              </a:rPr>
            </a:br>
            <a:r>
              <a:rPr lang="fr-FR" sz="5400" b="1" dirty="0">
                <a:solidFill>
                  <a:schemeClr val="accent1"/>
                </a:solidFill>
                <a:latin typeface="Calibri Light" panose="020F0302020204030204" pitchFamily="34" charset="0"/>
                <a:cs typeface="Times New Roman" panose="02020603050405020304" pitchFamily="18" charset="0"/>
              </a:rPr>
              <a:t>en mobilité d’études à l’international</a:t>
            </a:r>
          </a:p>
        </p:txBody>
      </p:sp>
      <p:sp>
        <p:nvSpPr>
          <p:cNvPr id="7" name="Rectangle 6"/>
          <p:cNvSpPr/>
          <p:nvPr/>
        </p:nvSpPr>
        <p:spPr>
          <a:xfrm>
            <a:off x="300789" y="2058892"/>
            <a:ext cx="3496470" cy="830997"/>
          </a:xfrm>
          <a:prstGeom prst="rect">
            <a:avLst/>
          </a:prstGeom>
        </p:spPr>
        <p:txBody>
          <a:bodyPr wrap="none">
            <a:spAutoFit/>
          </a:bodyPr>
          <a:lstStyle/>
          <a:p>
            <a:pPr algn="ctr"/>
            <a:r>
              <a:rPr lang="fr-FR" sz="2400" b="1" dirty="0">
                <a:solidFill>
                  <a:srgbClr val="521B93"/>
                </a:solidFill>
                <a:latin typeface="Candara" charset="0"/>
                <a:ea typeface="Candara" charset="0"/>
                <a:cs typeface="Candara" charset="0"/>
              </a:rPr>
              <a:t>Service des </a:t>
            </a:r>
          </a:p>
          <a:p>
            <a:pPr algn="ctr"/>
            <a:r>
              <a:rPr lang="fr-FR" sz="2400" b="1" dirty="0">
                <a:solidFill>
                  <a:srgbClr val="521B93"/>
                </a:solidFill>
                <a:latin typeface="Candara" charset="0"/>
                <a:ea typeface="Candara" charset="0"/>
                <a:cs typeface="Candara" charset="0"/>
              </a:rPr>
              <a:t>Relations Internationales</a:t>
            </a:r>
          </a:p>
        </p:txBody>
      </p:sp>
      <p:pic>
        <p:nvPicPr>
          <p:cNvPr id="8" name="Image 7" descr="Une image contenant texte, Police, capture d’écran, Graphique&#10;&#10;Description générée automatiquement">
            <a:extLst>
              <a:ext uri="{FF2B5EF4-FFF2-40B4-BE49-F238E27FC236}">
                <a16:creationId xmlns:a16="http://schemas.microsoft.com/office/drawing/2014/main" id="{2D6A24BA-8934-0D07-9084-C6140C509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79"/>
            <a:ext cx="4679839" cy="1036250"/>
          </a:xfrm>
          <a:prstGeom prst="rect">
            <a:avLst/>
          </a:prstGeom>
        </p:spPr>
      </p:pic>
      <p:sp>
        <p:nvSpPr>
          <p:cNvPr id="3" name="ZoneTexte 2">
            <a:extLst>
              <a:ext uri="{FF2B5EF4-FFF2-40B4-BE49-F238E27FC236}">
                <a16:creationId xmlns:a16="http://schemas.microsoft.com/office/drawing/2014/main" id="{5B8522D7-2710-6AB6-1A2F-036C1C086F36}"/>
              </a:ext>
            </a:extLst>
          </p:cNvPr>
          <p:cNvSpPr txBox="1"/>
          <p:nvPr/>
        </p:nvSpPr>
        <p:spPr>
          <a:xfrm>
            <a:off x="667879" y="3109287"/>
            <a:ext cx="2762296" cy="461665"/>
          </a:xfrm>
          <a:prstGeom prst="rect">
            <a:avLst/>
          </a:prstGeom>
          <a:noFill/>
        </p:spPr>
        <p:txBody>
          <a:bodyPr wrap="none" rtlCol="0">
            <a:spAutoFit/>
          </a:bodyPr>
          <a:lstStyle/>
          <a:p>
            <a:pPr algn="ctr"/>
            <a:r>
              <a:rPr lang="fr-FR" sz="2400" b="1" i="1" dirty="0">
                <a:solidFill>
                  <a:srgbClr val="521B93"/>
                </a:solidFill>
                <a:latin typeface="Candara" charset="0"/>
              </a:rPr>
              <a:t>Réunion 7 avril 2026</a:t>
            </a:r>
          </a:p>
        </p:txBody>
      </p:sp>
    </p:spTree>
    <p:extLst>
      <p:ext uri="{BB962C8B-B14F-4D97-AF65-F5344CB8AC3E}">
        <p14:creationId xmlns:p14="http://schemas.microsoft.com/office/powerpoint/2010/main" val="371202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459" y="264404"/>
            <a:ext cx="10515600" cy="6367750"/>
          </a:xfrm>
        </p:spPr>
        <p:txBody>
          <a:bodyPr>
            <a:normAutofit/>
          </a:bodyPr>
          <a:lstStyle/>
          <a:p>
            <a:r>
              <a:rPr lang="fr-FR" sz="2000" b="1" dirty="0"/>
              <a:t>Vous pourrez suivre l’avancement des validations depuis le portail des étudiants sortants</a:t>
            </a: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br>
              <a:rPr lang="fr-FR" sz="2000" dirty="0"/>
            </a:br>
            <a:r>
              <a:rPr lang="fr-FR" sz="2000" dirty="0"/>
              <a:t> </a:t>
            </a:r>
            <a:br>
              <a:rPr lang="fr-FR" sz="2000" dirty="0"/>
            </a:br>
            <a:r>
              <a:rPr lang="fr-FR" sz="2000" dirty="0"/>
              <a:t>SI VOUS DEVEZ CHANGER DE COURS PENDANT L’ ANNEE, VOUS DEVREZ ALLER SUR LE PORTAIL DES ETUDIANTS SORTANTS, DANS LA SECTION CONTRAT PEDAGOGIQUE ET CLIQUER SUR « MODIFIER »</a:t>
            </a:r>
            <a:br>
              <a:rPr lang="fr-FR" sz="2000" dirty="0"/>
            </a:br>
            <a:br>
              <a:rPr lang="fr-FR" sz="2000" dirty="0"/>
            </a:br>
            <a:br>
              <a:rPr lang="fr-FR" sz="2000" dirty="0"/>
            </a:br>
            <a:br>
              <a:rPr lang="fr-FR" sz="2000" dirty="0"/>
            </a:br>
            <a:r>
              <a:rPr lang="fr-FR" sz="2000" b="1" dirty="0"/>
              <a:t>ATTENTION : VOUS DEVREZ TOUJOURS TOTALISER UN MINIMUM DE 60 ECTS SUR L’ANNEE !!!</a:t>
            </a:r>
            <a:br>
              <a:rPr lang="fr-FR" sz="2000" b="1" dirty="0"/>
            </a:br>
            <a:r>
              <a:rPr lang="fr-FR" sz="2000" dirty="0"/>
              <a:t>Si vous partez 2 semestres, un léger déséquilibre est possible entre les 2 semestres (ex : 34 ECTS en S1, 26 en S2)</a:t>
            </a:r>
            <a:br>
              <a:rPr lang="fr-FR" sz="2000" dirty="0"/>
            </a:br>
            <a:endParaRPr lang="fr-FR" sz="2000" dirty="0"/>
          </a:p>
        </p:txBody>
      </p:sp>
      <p:pic>
        <p:nvPicPr>
          <p:cNvPr id="7" name="Image 6">
            <a:extLst>
              <a:ext uri="{FF2B5EF4-FFF2-40B4-BE49-F238E27FC236}">
                <a16:creationId xmlns:a16="http://schemas.microsoft.com/office/drawing/2014/main" id="{C2780D8D-7E20-4DC1-B102-F4E5B84F96AD}"/>
              </a:ext>
            </a:extLst>
          </p:cNvPr>
          <p:cNvPicPr>
            <a:picLocks noChangeAspect="1"/>
          </p:cNvPicPr>
          <p:nvPr/>
        </p:nvPicPr>
        <p:blipFill>
          <a:blip r:embed="rId2"/>
          <a:stretch>
            <a:fillRect/>
          </a:stretch>
        </p:blipFill>
        <p:spPr>
          <a:xfrm>
            <a:off x="1322941" y="1341722"/>
            <a:ext cx="9115380" cy="2002086"/>
          </a:xfrm>
          <a:prstGeom prst="rect">
            <a:avLst/>
          </a:prstGeom>
        </p:spPr>
      </p:pic>
    </p:spTree>
    <p:extLst>
      <p:ext uri="{BB962C8B-B14F-4D97-AF65-F5344CB8AC3E}">
        <p14:creationId xmlns:p14="http://schemas.microsoft.com/office/powerpoint/2010/main" val="568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90068" y="0"/>
            <a:ext cx="5301932" cy="6858000"/>
          </a:xfrm>
          <a:prstGeom prst="rect">
            <a:avLst/>
          </a:prstGeom>
        </p:spPr>
      </p:pic>
      <p:sp>
        <p:nvSpPr>
          <p:cNvPr id="3" name="Titre 1">
            <a:extLst>
              <a:ext uri="{FF2B5EF4-FFF2-40B4-BE49-F238E27FC236}">
                <a16:creationId xmlns:a16="http://schemas.microsoft.com/office/drawing/2014/main" id="{579FDC36-0740-41C3-8D16-7FCE849BC928}"/>
              </a:ext>
            </a:extLst>
          </p:cNvPr>
          <p:cNvSpPr txBox="1">
            <a:spLocks/>
          </p:cNvSpPr>
          <p:nvPr/>
        </p:nvSpPr>
        <p:spPr>
          <a:xfrm>
            <a:off x="420415" y="449207"/>
            <a:ext cx="5454868" cy="48899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600" b="1" dirty="0">
                <a:solidFill>
                  <a:srgbClr val="7030A0"/>
                </a:solidFill>
              </a:rPr>
              <a:t>Contrat pédagogique pour les mobilités non Erasmus+ (Hors Europe)</a:t>
            </a:r>
          </a:p>
          <a:p>
            <a:pPr algn="ctr"/>
            <a:endParaRPr lang="fr-FR" sz="2600" dirty="0">
              <a:solidFill>
                <a:srgbClr val="7030A0"/>
              </a:solidFill>
            </a:endParaRPr>
          </a:p>
          <a:p>
            <a:pPr algn="ctr"/>
            <a:r>
              <a:rPr lang="fr-FR" sz="2400" dirty="0"/>
              <a:t>Document Word à compléter et à envoyer par mail  pour validation et signature à :</a:t>
            </a:r>
          </a:p>
          <a:p>
            <a:pPr algn="ctr"/>
            <a:endParaRPr lang="fr-FR" sz="2400" dirty="0"/>
          </a:p>
          <a:p>
            <a:br>
              <a:rPr lang="fr-FR" sz="2400" dirty="0"/>
            </a:br>
            <a:r>
              <a:rPr lang="fr-FR" sz="2400" dirty="0"/>
              <a:t>- Droit: Pauline ABADIE</a:t>
            </a:r>
            <a:br>
              <a:rPr lang="fr-FR" sz="2400" dirty="0"/>
            </a:br>
            <a:r>
              <a:rPr lang="fr-FR" sz="2400" dirty="0"/>
              <a:t>- Eco/Gestion: Valérie NICOLAS-HEMAR</a:t>
            </a:r>
          </a:p>
        </p:txBody>
      </p:sp>
    </p:spTree>
    <p:extLst>
      <p:ext uri="{BB962C8B-B14F-4D97-AF65-F5344CB8AC3E}">
        <p14:creationId xmlns:p14="http://schemas.microsoft.com/office/powerpoint/2010/main" val="51545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720" y="1020725"/>
            <a:ext cx="11538560" cy="5002619"/>
          </a:xfrm>
        </p:spPr>
        <p:txBody>
          <a:bodyPr>
            <a:noAutofit/>
          </a:bodyPr>
          <a:lstStyle/>
          <a:p>
            <a:pPr marL="514350" indent="-514350">
              <a:lnSpc>
                <a:spcPct val="100000"/>
              </a:lnSpc>
              <a:buClr>
                <a:srgbClr val="521B93"/>
              </a:buClr>
              <a:buSzPct val="150000"/>
              <a:buFont typeface="+mj-lt"/>
              <a:buAutoNum type="arabicPeriod" startAt="5"/>
            </a:pPr>
            <a:r>
              <a:rPr lang="fr-FR" sz="2400" b="1" dirty="0">
                <a:solidFill>
                  <a:srgbClr val="7030A0"/>
                </a:solidFill>
                <a:latin typeface="+mj-lt"/>
                <a:cs typeface="Times New Roman" panose="02020603050405020304" pitchFamily="18" charset="0"/>
              </a:rPr>
              <a:t>Vérifiez que vous avez une carte d’identité pour l’Europe ou un passeport valide pour les autres pays, voire un visa </a:t>
            </a:r>
            <a:r>
              <a:rPr lang="fr-FR" sz="2200" dirty="0">
                <a:latin typeface="+mj-lt"/>
                <a:cs typeface="Times New Roman" panose="02020603050405020304" pitchFamily="18" charset="0"/>
              </a:rPr>
              <a:t>étudiant / de travail). Attention au délai souvent de plusieurs semaines… </a:t>
            </a:r>
            <a:endParaRPr lang="fr-FR" sz="2200" b="1" dirty="0">
              <a:latin typeface="+mj-lt"/>
              <a:cs typeface="Times New Roman" panose="02020603050405020304" pitchFamily="18" charset="0"/>
            </a:endParaRPr>
          </a:p>
          <a:p>
            <a:pPr marL="514350" indent="-514350">
              <a:buClr>
                <a:srgbClr val="521B93"/>
              </a:buClr>
              <a:buSzPct val="150000"/>
              <a:buFont typeface="+mj-lt"/>
              <a:buAutoNum type="arabicPeriod" startAt="5"/>
            </a:pPr>
            <a:endParaRPr lang="fr-FR" sz="1800" b="1" dirty="0">
              <a:latin typeface="+mj-lt"/>
              <a:cs typeface="Times New Roman" panose="02020603050405020304" pitchFamily="18" charset="0"/>
            </a:endParaRPr>
          </a:p>
          <a:p>
            <a:pPr marL="514350" indent="-514350">
              <a:buClr>
                <a:srgbClr val="521B93"/>
              </a:buClr>
              <a:buSzPct val="150000"/>
              <a:buFont typeface="+mj-lt"/>
              <a:buAutoNum type="arabicPeriod" startAt="5"/>
            </a:pPr>
            <a:r>
              <a:rPr lang="fr-FR" sz="2400" b="1" dirty="0">
                <a:solidFill>
                  <a:srgbClr val="7030A0"/>
                </a:solidFill>
                <a:latin typeface="+mj-lt"/>
                <a:cs typeface="Times New Roman" panose="02020603050405020304" pitchFamily="18" charset="0"/>
              </a:rPr>
              <a:t>Vérifiez que vous êtes couvert pour vos dépenses de santé</a:t>
            </a:r>
          </a:p>
          <a:p>
            <a:pPr marL="0" indent="0">
              <a:buClr>
                <a:srgbClr val="521B93"/>
              </a:buClr>
              <a:buSzPct val="150000"/>
              <a:buNone/>
            </a:pPr>
            <a:r>
              <a:rPr lang="fr-FR" sz="2200" b="1" dirty="0">
                <a:latin typeface="+mj-lt"/>
                <a:cs typeface="Times New Roman" panose="02020603050405020304" pitchFamily="18" charset="0"/>
              </a:rPr>
              <a:t>Si vous partez en Europe, </a:t>
            </a:r>
            <a:r>
              <a:rPr lang="fr-FR" sz="2200" dirty="0">
                <a:latin typeface="+mj-lt"/>
                <a:cs typeface="Times New Roman" panose="02020603050405020304" pitchFamily="18" charset="0"/>
              </a:rPr>
              <a:t>il faut avoir la </a:t>
            </a:r>
            <a:r>
              <a:rPr lang="fr-FR" sz="2200" b="1" dirty="0">
                <a:latin typeface="+mj-lt"/>
                <a:cs typeface="Times New Roman" panose="02020603050405020304" pitchFamily="18" charset="0"/>
              </a:rPr>
              <a:t>carte de Sécurité Sociale européenne</a:t>
            </a:r>
            <a:r>
              <a:rPr lang="fr-FR" sz="2200" dirty="0">
                <a:latin typeface="+mj-lt"/>
                <a:cs typeface="Times New Roman" panose="02020603050405020304" pitchFamily="18" charset="0"/>
              </a:rPr>
              <a:t>.</a:t>
            </a:r>
          </a:p>
          <a:p>
            <a:pPr marL="452438" indent="0">
              <a:buClr>
                <a:srgbClr val="521B93"/>
              </a:buClr>
              <a:buSzPct val="150000"/>
              <a:buNone/>
            </a:pPr>
            <a:r>
              <a:rPr lang="fr-FR" sz="2200" u="sng" dirty="0">
                <a:latin typeface="+mj-lt"/>
                <a:cs typeface="Times New Roman" panose="02020603050405020304" pitchFamily="18" charset="0"/>
              </a:rPr>
              <a:t>Pensez à la demander dès à présent</a:t>
            </a:r>
            <a:r>
              <a:rPr lang="fr-FR" sz="2200" dirty="0">
                <a:latin typeface="+mj-lt"/>
                <a:cs typeface="Times New Roman" panose="02020603050405020304" pitchFamily="18" charset="0"/>
              </a:rPr>
              <a:t> (sur le site ameli.fr – environ 15 jours de délai)</a:t>
            </a:r>
          </a:p>
          <a:p>
            <a:pPr marL="0" indent="0">
              <a:buClr>
                <a:srgbClr val="521B93"/>
              </a:buClr>
              <a:buSzPct val="150000"/>
              <a:buNone/>
            </a:pPr>
            <a:r>
              <a:rPr lang="fr-FR" sz="2200" b="1" dirty="0">
                <a:latin typeface="+mj-lt"/>
                <a:cs typeface="Times New Roman" panose="02020603050405020304" pitchFamily="18" charset="0"/>
              </a:rPr>
              <a:t>Si vous partez hors Europe, prévoyez une assurance maladie (spécificités en fonction du pays)</a:t>
            </a:r>
          </a:p>
          <a:p>
            <a:pPr marL="0" indent="0">
              <a:buClr>
                <a:srgbClr val="521B93"/>
              </a:buClr>
              <a:buSzPct val="150000"/>
              <a:buNone/>
            </a:pPr>
            <a:endParaRPr lang="fr-FR" sz="1800" dirty="0">
              <a:latin typeface="+mj-lt"/>
              <a:cs typeface="Times New Roman" panose="02020603050405020304" pitchFamily="18" charset="0"/>
            </a:endParaRPr>
          </a:p>
          <a:p>
            <a:pPr marL="514350" indent="-514350">
              <a:buClr>
                <a:srgbClr val="521B93"/>
              </a:buClr>
              <a:buSzPct val="150000"/>
              <a:buFont typeface="+mj-lt"/>
              <a:buAutoNum type="arabicPeriod" startAt="7"/>
            </a:pPr>
            <a:r>
              <a:rPr lang="fr-FR" sz="2400" b="1" dirty="0">
                <a:solidFill>
                  <a:srgbClr val="7030A0"/>
                </a:solidFill>
                <a:latin typeface="+mj-lt"/>
                <a:cs typeface="Times New Roman" panose="02020603050405020304" pitchFamily="18" charset="0"/>
              </a:rPr>
              <a:t>Vérifiez auprès de votre assurance ou de votre banque si vous êtes couvert pour une assistance rapatriement ; sinon </a:t>
            </a:r>
            <a:r>
              <a:rPr lang="fr-FR" sz="2200" dirty="0">
                <a:latin typeface="+mj-lt"/>
                <a:cs typeface="Times New Roman" panose="02020603050405020304" pitchFamily="18" charset="0"/>
              </a:rPr>
              <a:t>vous pouvez en souscrire une auprès de </a:t>
            </a:r>
            <a:r>
              <a:rPr lang="fr-FR" sz="2200" i="1" dirty="0">
                <a:latin typeface="+mj-lt"/>
                <a:cs typeface="Times New Roman" panose="02020603050405020304" pitchFamily="18" charset="0"/>
              </a:rPr>
              <a:t>Mondial Assistance, Axa Assistance, Europ Assistance</a:t>
            </a:r>
            <a:r>
              <a:rPr lang="fr-FR" sz="2200" dirty="0">
                <a:latin typeface="+mj-lt"/>
                <a:cs typeface="Times New Roman" panose="02020603050405020304" pitchFamily="18" charset="0"/>
              </a:rPr>
              <a:t>…</a:t>
            </a:r>
          </a:p>
          <a:p>
            <a:pPr marL="514350" indent="-514350">
              <a:buFont typeface="+mj-lt"/>
              <a:buAutoNum type="arabicPeriod" startAt="7"/>
            </a:pPr>
            <a:endParaRPr lang="fr-FR" sz="2200" dirty="0">
              <a:latin typeface="+mj-lt"/>
              <a:cs typeface="Times New Roman" panose="02020603050405020304" pitchFamily="18" charset="0"/>
            </a:endParaRPr>
          </a:p>
          <a:p>
            <a:endParaRPr lang="fr-FR" sz="2200" dirty="0">
              <a:latin typeface="+mj-lt"/>
            </a:endParaRPr>
          </a:p>
        </p:txBody>
      </p:sp>
    </p:spTree>
    <p:extLst>
      <p:ext uri="{BB962C8B-B14F-4D97-AF65-F5344CB8AC3E}">
        <p14:creationId xmlns:p14="http://schemas.microsoft.com/office/powerpoint/2010/main" val="113935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8FDB8-E352-2452-C10F-5399392D8D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AAD38A-FA70-F6CB-845B-D80140FE5D09}"/>
              </a:ext>
            </a:extLst>
          </p:cNvPr>
          <p:cNvSpPr>
            <a:spLocks noGrp="1"/>
          </p:cNvSpPr>
          <p:nvPr>
            <p:ph idx="1"/>
          </p:nvPr>
        </p:nvSpPr>
        <p:spPr/>
        <p:txBody>
          <a:bodyPr/>
          <a:lstStyle/>
          <a:p>
            <a:endParaRPr lang="fr-FR" dirty="0"/>
          </a:p>
        </p:txBody>
      </p:sp>
      <p:sp>
        <p:nvSpPr>
          <p:cNvPr id="4" name="Rectangle 3"/>
          <p:cNvSpPr/>
          <p:nvPr/>
        </p:nvSpPr>
        <p:spPr>
          <a:xfrm>
            <a:off x="720436" y="365125"/>
            <a:ext cx="10633364" cy="581183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200" b="1" u="sng" dirty="0">
                <a:latin typeface="+mj-lt"/>
              </a:rPr>
              <a:t>Conseil</a:t>
            </a:r>
          </a:p>
          <a:p>
            <a:pPr algn="ctr"/>
            <a:endParaRPr lang="fr-FR" sz="3200" u="sng" dirty="0">
              <a:latin typeface="+mj-lt"/>
            </a:endParaRPr>
          </a:p>
          <a:p>
            <a:pPr algn="ctr"/>
            <a:r>
              <a:rPr lang="fr-FR" sz="3200" dirty="0">
                <a:latin typeface="+mj-lt"/>
              </a:rPr>
              <a:t>Scannez tous vos papiers importants avant de partir et sauvegardez-les dans un espace protégé, facile d’accès pour vous.</a:t>
            </a:r>
          </a:p>
        </p:txBody>
      </p:sp>
    </p:spTree>
    <p:extLst>
      <p:ext uri="{BB962C8B-B14F-4D97-AF65-F5344CB8AC3E}">
        <p14:creationId xmlns:p14="http://schemas.microsoft.com/office/powerpoint/2010/main" val="163185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21F0-7F64-0C30-D2E5-840F58C88CF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2A15BC-425B-8C10-9B91-15C240F1ADC4}"/>
              </a:ext>
            </a:extLst>
          </p:cNvPr>
          <p:cNvSpPr>
            <a:spLocks noGrp="1"/>
          </p:cNvSpPr>
          <p:nvPr>
            <p:ph idx="1"/>
          </p:nvPr>
        </p:nvSpPr>
        <p:spPr>
          <a:xfrm>
            <a:off x="475432" y="658554"/>
            <a:ext cx="7022206" cy="5931431"/>
          </a:xfrm>
        </p:spPr>
        <p:txBody>
          <a:bodyPr>
            <a:normAutofit lnSpcReduction="10000"/>
          </a:bodyPr>
          <a:lstStyle/>
          <a:p>
            <a:pPr marL="457200" indent="-457200" algn="just">
              <a:buClr>
                <a:srgbClr val="521B93"/>
              </a:buClr>
              <a:buFont typeface="+mj-lt"/>
              <a:buAutoNum type="arabicPeriod" startAt="8"/>
            </a:pPr>
            <a:r>
              <a:rPr lang="fr-FR" sz="2400" b="1" u="sng" dirty="0">
                <a:solidFill>
                  <a:srgbClr val="7030A0"/>
                </a:solidFill>
                <a:latin typeface="Calibri Light" panose="020F0302020204030204" pitchFamily="34" charset="0"/>
                <a:cs typeface="Times New Roman" panose="02020603050405020304" pitchFamily="18" charset="0"/>
              </a:rPr>
              <a:t>Si vous partez plus de 6 mois</a:t>
            </a:r>
            <a:r>
              <a:rPr lang="fr-FR" sz="2400" b="1" dirty="0">
                <a:solidFill>
                  <a:srgbClr val="7030A0"/>
                </a:solidFill>
                <a:latin typeface="Calibri Light" panose="020F0302020204030204" pitchFamily="34" charset="0"/>
                <a:cs typeface="Times New Roman" panose="02020603050405020304" pitchFamily="18" charset="0"/>
              </a:rPr>
              <a:t>, inscrivez-vous auprès du consulat de France du pays </a:t>
            </a:r>
            <a:r>
              <a:rPr lang="fr-FR" sz="2200" dirty="0">
                <a:latin typeface="Calibri Light" panose="020F0302020204030204" pitchFamily="34" charset="0"/>
                <a:cs typeface="Times New Roman" panose="02020603050405020304" pitchFamily="18" charset="0"/>
              </a:rPr>
              <a:t>(démarches administratives, élections, événements, crises, contacts en cas d’urgence, votre sécurité…)</a:t>
            </a:r>
          </a:p>
          <a:p>
            <a:pPr marL="452438" indent="-452438" algn="just">
              <a:buClr>
                <a:srgbClr val="521B93"/>
              </a:buClr>
              <a:buNone/>
            </a:pPr>
            <a:r>
              <a:rPr lang="fr-FR" sz="2000" dirty="0">
                <a:latin typeface="Calibri Light" panose="020F0302020204030204" pitchFamily="34" charset="0"/>
                <a:cs typeface="Times New Roman" panose="02020603050405020304" pitchFamily="18" charset="0"/>
                <a:hlinkClick r:id="rId2"/>
              </a:rPr>
              <a:t>https://www.service-public.fr/particuliers/vosdroits/F33307</a:t>
            </a:r>
            <a:r>
              <a:rPr lang="fr-FR" sz="2000" dirty="0">
                <a:latin typeface="Calibri Light" panose="020F0302020204030204" pitchFamily="34" charset="0"/>
                <a:cs typeface="Times New Roman" panose="02020603050405020304" pitchFamily="18" charset="0"/>
              </a:rPr>
              <a:t> </a:t>
            </a:r>
          </a:p>
          <a:p>
            <a:pPr marL="457200" indent="-457200" algn="just">
              <a:buClr>
                <a:srgbClr val="521B93"/>
              </a:buClr>
              <a:buFont typeface="+mj-lt"/>
              <a:buAutoNum type="arabicPeriod" startAt="8"/>
            </a:pPr>
            <a:endParaRPr lang="fr-FR" sz="2200" dirty="0">
              <a:latin typeface="Calibri Light" panose="020F0302020204030204" pitchFamily="34" charset="0"/>
              <a:cs typeface="Times New Roman" panose="02020603050405020304" pitchFamily="18" charset="0"/>
            </a:endParaRPr>
          </a:p>
          <a:p>
            <a:pPr marL="452438" indent="-452438" algn="just">
              <a:buClr>
                <a:srgbClr val="521B93"/>
              </a:buClr>
              <a:buNone/>
            </a:pPr>
            <a:r>
              <a:rPr lang="fr-FR" sz="2400" b="1" dirty="0">
                <a:solidFill>
                  <a:srgbClr val="7030A0"/>
                </a:solidFill>
                <a:latin typeface="Calibri Light" panose="020F0302020204030204" pitchFamily="34" charset="0"/>
                <a:cs typeface="Times New Roman" panose="02020603050405020304" pitchFamily="18" charset="0"/>
              </a:rPr>
              <a:t>	</a:t>
            </a:r>
            <a:r>
              <a:rPr lang="fr-FR" sz="2400" b="1" u="sng" dirty="0">
                <a:solidFill>
                  <a:srgbClr val="7030A0"/>
                </a:solidFill>
                <a:latin typeface="Calibri Light" panose="020F0302020204030204" pitchFamily="34" charset="0"/>
                <a:cs typeface="Times New Roman" panose="02020603050405020304" pitchFamily="18" charset="0"/>
              </a:rPr>
              <a:t>Si vous partez plus de 6 mois</a:t>
            </a:r>
            <a:r>
              <a:rPr lang="fr-FR" sz="2400" b="1" dirty="0">
                <a:solidFill>
                  <a:srgbClr val="7030A0"/>
                </a:solidFill>
                <a:latin typeface="Calibri Light" panose="020F0302020204030204" pitchFamily="34" charset="0"/>
                <a:cs typeface="Times New Roman" panose="02020603050405020304" pitchFamily="18" charset="0"/>
              </a:rPr>
              <a:t>, inscrivez-vous au Fil d’Ariane </a:t>
            </a:r>
            <a:r>
              <a:rPr lang="fr-FR" sz="2200" dirty="0">
                <a:latin typeface="Calibri Light" panose="020F0302020204030204" pitchFamily="34" charset="0"/>
                <a:cs typeface="Times New Roman" panose="02020603050405020304" pitchFamily="18" charset="0"/>
              </a:rPr>
              <a:t>(crises, contacts en cas d’urgence, votre sécurité…)</a:t>
            </a:r>
          </a:p>
          <a:p>
            <a:pPr marL="452438" indent="-452438" algn="just">
              <a:buClr>
                <a:srgbClr val="521B93"/>
              </a:buClr>
              <a:buNone/>
            </a:pPr>
            <a:r>
              <a:rPr lang="fr-FR" sz="2000" dirty="0">
                <a:latin typeface="Calibri Light" panose="020F0302020204030204" pitchFamily="34" charset="0"/>
                <a:cs typeface="Times New Roman" panose="02020603050405020304" pitchFamily="18" charset="0"/>
                <a:hlinkClick r:id="rId3"/>
              </a:rPr>
              <a:t>https://www.service-public.fr/particuliers/vosdroits/R18974</a:t>
            </a:r>
            <a:endParaRPr lang="fr-FR" sz="2000" dirty="0">
              <a:latin typeface="Calibri Light" panose="020F0302020204030204" pitchFamily="34" charset="0"/>
              <a:cs typeface="Times New Roman" panose="02020603050405020304" pitchFamily="18" charset="0"/>
            </a:endParaRPr>
          </a:p>
          <a:p>
            <a:pPr marL="452438" indent="-452438" algn="just">
              <a:buClr>
                <a:srgbClr val="521B93"/>
              </a:buClr>
              <a:buNone/>
            </a:pPr>
            <a:r>
              <a:rPr lang="fr-FR" sz="1800" dirty="0">
                <a:latin typeface="Calibri Light" panose="020F0302020204030204" pitchFamily="34" charset="0"/>
                <a:cs typeface="Times New Roman" panose="02020603050405020304" pitchFamily="18" charset="0"/>
              </a:rPr>
              <a:t> </a:t>
            </a:r>
          </a:p>
          <a:p>
            <a:pPr marL="452438" indent="-452438" algn="just">
              <a:buClr>
                <a:srgbClr val="521B93"/>
              </a:buClr>
              <a:buNone/>
            </a:pPr>
            <a:endParaRPr lang="fr-FR" sz="1800" dirty="0">
              <a:latin typeface="Calibri Light" panose="020F0302020204030204" pitchFamily="34" charset="0"/>
              <a:cs typeface="Times New Roman" panose="02020603050405020304" pitchFamily="18" charset="0"/>
            </a:endParaRPr>
          </a:p>
          <a:p>
            <a:pPr marL="0" indent="0" algn="just">
              <a:buClr>
                <a:srgbClr val="521B93"/>
              </a:buClr>
              <a:buNone/>
            </a:pPr>
            <a:r>
              <a:rPr lang="fr-FR" sz="2400" b="1" dirty="0">
                <a:solidFill>
                  <a:srgbClr val="7030A0"/>
                </a:solidFill>
                <a:latin typeface="Calibri Light" panose="020F0302020204030204" pitchFamily="34" charset="0"/>
                <a:cs typeface="Times New Roman" panose="02020603050405020304" pitchFamily="18" charset="0"/>
              </a:rPr>
              <a:t>Cf. application </a:t>
            </a:r>
          </a:p>
          <a:p>
            <a:pPr marL="0" indent="0" algn="just">
              <a:buClr>
                <a:srgbClr val="521B93"/>
              </a:buClr>
              <a:buNone/>
            </a:pPr>
            <a:endParaRPr lang="fr-FR" sz="2200" dirty="0">
              <a:latin typeface="Calibri Light" panose="020F0302020204030204" pitchFamily="34" charset="0"/>
              <a:cs typeface="Times New Roman" panose="02020603050405020304" pitchFamily="18" charset="0"/>
            </a:endParaRPr>
          </a:p>
          <a:p>
            <a:pPr marL="0" indent="0" algn="just">
              <a:buClr>
                <a:srgbClr val="521B93"/>
              </a:buClr>
              <a:buNone/>
            </a:pPr>
            <a:r>
              <a:rPr lang="fr-FR" sz="2000" dirty="0">
                <a:latin typeface="Calibri Light" panose="020F0302020204030204" pitchFamily="34" charset="0"/>
                <a:cs typeface="Times New Roman" panose="02020603050405020304" pitchFamily="18" charset="0"/>
                <a:hlinkClick r:id="rId4"/>
              </a:rPr>
              <a:t>https://www.info.gouv.fr/actualite/une-nouvelle-version-de-l-application-conseils-aux-voyageurs</a:t>
            </a:r>
            <a:r>
              <a:rPr lang="fr-FR" sz="2000" dirty="0">
                <a:latin typeface="Calibri Light" panose="020F0302020204030204" pitchFamily="34" charset="0"/>
                <a:cs typeface="Times New Roman" panose="02020603050405020304" pitchFamily="18" charset="0"/>
              </a:rPr>
              <a:t> </a:t>
            </a:r>
          </a:p>
          <a:p>
            <a:pPr marL="0" indent="0" algn="just">
              <a:buNone/>
            </a:pPr>
            <a:endParaRPr lang="fr-FR" sz="22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dirty="0">
              <a:latin typeface="Calibri Light" panose="020F0302020204030204" pitchFamily="34" charset="0"/>
              <a:cs typeface="Times New Roman" panose="02020603050405020304" pitchFamily="18" charset="0"/>
            </a:endParaRPr>
          </a:p>
          <a:p>
            <a:pPr algn="just"/>
            <a:endParaRPr lang="fr-FR" dirty="0">
              <a:latin typeface="Calibri Light" panose="020F0302020204030204" pitchFamily="34" charset="0"/>
            </a:endParaRPr>
          </a:p>
        </p:txBody>
      </p:sp>
      <p:pic>
        <p:nvPicPr>
          <p:cNvPr id="6" name="Image 5">
            <a:extLst>
              <a:ext uri="{FF2B5EF4-FFF2-40B4-BE49-F238E27FC236}">
                <a16:creationId xmlns:a16="http://schemas.microsoft.com/office/drawing/2014/main" id="{ECDD71B0-BC4F-8613-865D-422776845DA5}"/>
              </a:ext>
            </a:extLst>
          </p:cNvPr>
          <p:cNvPicPr>
            <a:picLocks noChangeAspect="1"/>
          </p:cNvPicPr>
          <p:nvPr/>
        </p:nvPicPr>
        <p:blipFill>
          <a:blip r:embed="rId5"/>
          <a:stretch>
            <a:fillRect/>
          </a:stretch>
        </p:blipFill>
        <p:spPr>
          <a:xfrm>
            <a:off x="7738007" y="2889325"/>
            <a:ext cx="3978561" cy="1293792"/>
          </a:xfrm>
          <a:prstGeom prst="rect">
            <a:avLst/>
          </a:prstGeom>
        </p:spPr>
      </p:pic>
      <p:pic>
        <p:nvPicPr>
          <p:cNvPr id="7" name="Image 6">
            <a:extLst>
              <a:ext uri="{FF2B5EF4-FFF2-40B4-BE49-F238E27FC236}">
                <a16:creationId xmlns:a16="http://schemas.microsoft.com/office/drawing/2014/main" id="{4C1435BD-8FD2-299E-B4B1-F42DDAD8582D}"/>
              </a:ext>
            </a:extLst>
          </p:cNvPr>
          <p:cNvPicPr>
            <a:picLocks noChangeAspect="1"/>
          </p:cNvPicPr>
          <p:nvPr/>
        </p:nvPicPr>
        <p:blipFill>
          <a:blip r:embed="rId6"/>
          <a:stretch>
            <a:fillRect/>
          </a:stretch>
        </p:blipFill>
        <p:spPr>
          <a:xfrm>
            <a:off x="2633327" y="4424855"/>
            <a:ext cx="999503" cy="999503"/>
          </a:xfrm>
          <a:prstGeom prst="rect">
            <a:avLst/>
          </a:prstGeom>
        </p:spPr>
      </p:pic>
      <p:pic>
        <p:nvPicPr>
          <p:cNvPr id="8" name="Image 7">
            <a:extLst>
              <a:ext uri="{FF2B5EF4-FFF2-40B4-BE49-F238E27FC236}">
                <a16:creationId xmlns:a16="http://schemas.microsoft.com/office/drawing/2014/main" id="{6E2A3162-6BB6-C761-F998-40DBE0B9017A}"/>
              </a:ext>
            </a:extLst>
          </p:cNvPr>
          <p:cNvPicPr>
            <a:picLocks noChangeAspect="1"/>
          </p:cNvPicPr>
          <p:nvPr/>
        </p:nvPicPr>
        <p:blipFill>
          <a:blip r:embed="rId7"/>
          <a:stretch>
            <a:fillRect/>
          </a:stretch>
        </p:blipFill>
        <p:spPr>
          <a:xfrm>
            <a:off x="7753122" y="658554"/>
            <a:ext cx="4438878" cy="1225613"/>
          </a:xfrm>
          <a:prstGeom prst="rect">
            <a:avLst/>
          </a:prstGeom>
        </p:spPr>
      </p:pic>
    </p:spTree>
    <p:extLst>
      <p:ext uri="{BB962C8B-B14F-4D97-AF65-F5344CB8AC3E}">
        <p14:creationId xmlns:p14="http://schemas.microsoft.com/office/powerpoint/2010/main" val="56057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9911" y="837231"/>
            <a:ext cx="6573248" cy="4504266"/>
          </a:xfrm>
        </p:spPr>
        <p:txBody>
          <a:bodyPr>
            <a:normAutofit/>
          </a:bodyPr>
          <a:lstStyle/>
          <a:p>
            <a:pPr marL="0" indent="0" algn="just">
              <a:buNone/>
            </a:pPr>
            <a:endParaRPr lang="fr-FR" sz="2200" dirty="0">
              <a:latin typeface="Calibri Light" panose="020F0302020204030204" pitchFamily="34" charset="0"/>
              <a:cs typeface="Times New Roman" panose="02020603050405020304" pitchFamily="18" charset="0"/>
            </a:endParaRPr>
          </a:p>
          <a:p>
            <a:pPr marL="0" indent="0" algn="just">
              <a:buNone/>
            </a:pPr>
            <a:r>
              <a:rPr lang="fr-FR" sz="2400" b="1" dirty="0">
                <a:solidFill>
                  <a:srgbClr val="7030A0"/>
                </a:solidFill>
                <a:latin typeface="Calibri Light" panose="020F0302020204030204" pitchFamily="34" charset="0"/>
                <a:cs typeface="Times New Roman" panose="02020603050405020304" pitchFamily="18" charset="0"/>
              </a:rPr>
              <a:t>9. Trouvez un logement sur place. </a:t>
            </a:r>
          </a:p>
          <a:p>
            <a:pPr marL="0" indent="0" algn="just">
              <a:buNone/>
            </a:pPr>
            <a:r>
              <a:rPr lang="fr-FR" sz="2200" dirty="0">
                <a:latin typeface="Calibri Light" panose="020F0302020204030204" pitchFamily="34" charset="0"/>
                <a:cs typeface="Times New Roman" panose="02020603050405020304" pitchFamily="18" charset="0"/>
              </a:rPr>
              <a:t>Votre université d’accueil vous envoie généralement des renseignements à ce sujet. </a:t>
            </a:r>
          </a:p>
          <a:p>
            <a:pPr marL="0" indent="0" algn="just">
              <a:buNone/>
            </a:pPr>
            <a:r>
              <a:rPr lang="fr-FR" sz="2200" dirty="0">
                <a:latin typeface="Calibri Light" panose="020F0302020204030204" pitchFamily="34" charset="0"/>
                <a:cs typeface="Times New Roman" panose="02020603050405020304" pitchFamily="18" charset="0"/>
              </a:rPr>
              <a:t>Vous pouvez aussi nous demander les contacts des étudiants de Jean Monnet déjà sur place.</a:t>
            </a:r>
          </a:p>
          <a:p>
            <a:pPr marL="0" indent="0" algn="just">
              <a:buNone/>
            </a:pPr>
            <a:r>
              <a:rPr lang="fr-FR" sz="2200" i="1" dirty="0">
                <a:latin typeface="Calibri Light" panose="020F0302020204030204" pitchFamily="34" charset="0"/>
                <a:cs typeface="Times New Roman" panose="02020603050405020304" pitchFamily="18" charset="0"/>
              </a:rPr>
              <a:t>Attention aux offres de logement à des tarifs très/trop alléchants !</a:t>
            </a:r>
          </a:p>
          <a:p>
            <a:pPr marL="0" indent="0" algn="just">
              <a:buNone/>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sz="2400" dirty="0">
              <a:latin typeface="Calibri Light" panose="020F0302020204030204" pitchFamily="34" charset="0"/>
              <a:cs typeface="Times New Roman" panose="02020603050405020304" pitchFamily="18" charset="0"/>
            </a:endParaRPr>
          </a:p>
          <a:p>
            <a:pPr marL="514350" indent="-514350" algn="just">
              <a:buFont typeface="+mj-lt"/>
              <a:buAutoNum type="arabicPeriod" startAt="5"/>
            </a:pPr>
            <a:endParaRPr lang="fr-FR" dirty="0">
              <a:latin typeface="Calibri Light" panose="020F0302020204030204" pitchFamily="34" charset="0"/>
              <a:cs typeface="Times New Roman" panose="02020603050405020304" pitchFamily="18" charset="0"/>
            </a:endParaRPr>
          </a:p>
          <a:p>
            <a:pPr algn="just"/>
            <a:endParaRPr lang="fr-FR" dirty="0">
              <a:latin typeface="Calibri Light" panose="020F03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504" y="1431023"/>
            <a:ext cx="3812585" cy="2859439"/>
          </a:xfrm>
          <a:prstGeom prst="rect">
            <a:avLst/>
          </a:prstGeom>
        </p:spPr>
      </p:pic>
      <p:sp>
        <p:nvSpPr>
          <p:cNvPr id="5" name="Rectangle 4"/>
          <p:cNvSpPr/>
          <p:nvPr/>
        </p:nvSpPr>
        <p:spPr>
          <a:xfrm>
            <a:off x="699911" y="4792770"/>
            <a:ext cx="10653889" cy="126841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b="1" u="sng" dirty="0">
                <a:latin typeface="+mj-lt"/>
              </a:rPr>
              <a:t>Conseil </a:t>
            </a:r>
            <a:r>
              <a:rPr lang="fr-FR" sz="2400" dirty="0">
                <a:latin typeface="+mj-lt"/>
              </a:rPr>
              <a:t>:</a:t>
            </a:r>
            <a:r>
              <a:rPr lang="fr-FR" sz="2400" dirty="0">
                <a:latin typeface="+mj-lt"/>
                <a:cs typeface="Times New Roman" panose="02020603050405020304" pitchFamily="18" charset="0"/>
              </a:rPr>
              <a:t> Suivez les consignes de sécurité indiquées par votre banque en cas de transactions financières</a:t>
            </a:r>
            <a:endParaRPr lang="fr-FR" sz="2400" dirty="0">
              <a:latin typeface="+mj-lt"/>
            </a:endParaRPr>
          </a:p>
        </p:txBody>
      </p:sp>
    </p:spTree>
    <p:extLst>
      <p:ext uri="{BB962C8B-B14F-4D97-AF65-F5344CB8AC3E}">
        <p14:creationId xmlns:p14="http://schemas.microsoft.com/office/powerpoint/2010/main" val="406908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6021" y="608515"/>
            <a:ext cx="7143045" cy="5690686"/>
          </a:xfrm>
        </p:spPr>
        <p:txBody>
          <a:bodyPr>
            <a:normAutofit/>
          </a:bodyPr>
          <a:lstStyle/>
          <a:p>
            <a:pPr marL="0" indent="0">
              <a:buNone/>
            </a:pPr>
            <a:r>
              <a:rPr lang="fr-FR" sz="2400" b="1" dirty="0">
                <a:solidFill>
                  <a:srgbClr val="7030A0"/>
                </a:solidFill>
                <a:latin typeface="Calibri Light" panose="020F0302020204030204" pitchFamily="34" charset="0"/>
                <a:cs typeface="Times New Roman" panose="02020603050405020304" pitchFamily="18" charset="0"/>
              </a:rPr>
              <a:t>10. Possibilité de suivre des cours en EAD (enseignement à distance)</a:t>
            </a:r>
          </a:p>
          <a:p>
            <a:pPr marL="0" indent="0">
              <a:buNone/>
            </a:pPr>
            <a:endParaRPr lang="fr-FR" sz="2000" dirty="0">
              <a:latin typeface="Calibri Light" panose="020F0302020204030204" pitchFamily="34" charset="0"/>
              <a:cs typeface="Times New Roman" panose="02020603050405020304" pitchFamily="18" charset="0"/>
            </a:endParaRPr>
          </a:p>
          <a:p>
            <a:pPr marL="0" indent="0">
              <a:buNone/>
            </a:pPr>
            <a:r>
              <a:rPr lang="fr-FR" sz="2200" dirty="0">
                <a:latin typeface="Calibri Light" panose="020F0302020204030204" pitchFamily="34" charset="0"/>
                <a:cs typeface="Times New Roman" panose="02020603050405020304" pitchFamily="18" charset="0"/>
              </a:rPr>
              <a:t>Selon les Masters auxquels vous souhaitez vous inscrire l’année suivante, il peut être recommandé de suivre certains cours EAD durant votre année de Licence en mobilité.</a:t>
            </a:r>
          </a:p>
          <a:p>
            <a:pPr marL="0" indent="0">
              <a:buNone/>
            </a:pPr>
            <a:endParaRPr lang="fr-FR" sz="2200" dirty="0">
              <a:latin typeface="Calibri Light" panose="020F0302020204030204" pitchFamily="34" charset="0"/>
              <a:cs typeface="Times New Roman" panose="02020603050405020304" pitchFamily="18" charset="0"/>
            </a:endParaRPr>
          </a:p>
          <a:p>
            <a:pPr marL="0" indent="0">
              <a:buNone/>
            </a:pPr>
            <a:r>
              <a:rPr lang="fr-FR" sz="2200" dirty="0">
                <a:latin typeface="Calibri Light" panose="020F0302020204030204" pitchFamily="34" charset="0"/>
                <a:cs typeface="Times New Roman" panose="02020603050405020304" pitchFamily="18" charset="0"/>
              </a:rPr>
              <a:t>L’</a:t>
            </a:r>
            <a:r>
              <a:rPr lang="fr-FR" sz="2200" b="1" dirty="0">
                <a:latin typeface="Calibri Light" panose="020F0302020204030204" pitchFamily="34" charset="0"/>
                <a:cs typeface="Times New Roman" panose="02020603050405020304" pitchFamily="18" charset="0"/>
              </a:rPr>
              <a:t>inscription</a:t>
            </a:r>
            <a:r>
              <a:rPr lang="fr-FR" sz="2200" dirty="0">
                <a:latin typeface="Calibri Light" panose="020F0302020204030204" pitchFamily="34" charset="0"/>
                <a:cs typeface="Times New Roman" panose="02020603050405020304" pitchFamily="18" charset="0"/>
              </a:rPr>
              <a:t> est </a:t>
            </a:r>
            <a:r>
              <a:rPr lang="fr-FR" sz="2200" b="1" dirty="0">
                <a:latin typeface="Calibri Light" panose="020F0302020204030204" pitchFamily="34" charset="0"/>
                <a:cs typeface="Times New Roman" panose="02020603050405020304" pitchFamily="18" charset="0"/>
              </a:rPr>
              <a:t>gratuite</a:t>
            </a:r>
            <a:r>
              <a:rPr lang="fr-FR" sz="2200" dirty="0">
                <a:latin typeface="Calibri Light" panose="020F0302020204030204" pitchFamily="34" charset="0"/>
                <a:cs typeface="Times New Roman" panose="02020603050405020304" pitchFamily="18" charset="0"/>
              </a:rPr>
              <a:t> (2 matières maximum / an, une matière par semestre). </a:t>
            </a:r>
            <a:r>
              <a:rPr lang="fr-FR" sz="2200" b="1" dirty="0">
                <a:latin typeface="Calibri Light" panose="020F0302020204030204" pitchFamily="34" charset="0"/>
                <a:cs typeface="Times New Roman" panose="02020603050405020304" pitchFamily="18" charset="0"/>
              </a:rPr>
              <a:t>L’inscription se fait mi-septembre, les cours commencent mi-octobre. </a:t>
            </a:r>
            <a:r>
              <a:rPr lang="fr-FR" sz="2200" dirty="0">
                <a:latin typeface="Calibri Light" panose="020F0302020204030204" pitchFamily="34" charset="0"/>
                <a:cs typeface="Times New Roman" panose="02020603050405020304" pitchFamily="18" charset="0"/>
              </a:rPr>
              <a:t>Vous recevrez un mail pour vous inscrire.</a:t>
            </a:r>
          </a:p>
          <a:p>
            <a:pPr marL="0" indent="0">
              <a:buNone/>
            </a:pPr>
            <a:endParaRPr lang="fr-FR" sz="2200" dirty="0">
              <a:latin typeface="Calibri Light" panose="020F0302020204030204" pitchFamily="34" charset="0"/>
              <a:cs typeface="Times New Roman" panose="02020603050405020304" pitchFamily="18" charset="0"/>
            </a:endParaRPr>
          </a:p>
          <a:p>
            <a:pPr marL="0" indent="0">
              <a:buNone/>
            </a:pPr>
            <a:r>
              <a:rPr lang="fr-FR" sz="2200" dirty="0">
                <a:latin typeface="Calibri Light" panose="020F0302020204030204" pitchFamily="34" charset="0"/>
                <a:cs typeface="Times New Roman" panose="02020603050405020304" pitchFamily="18" charset="0"/>
              </a:rPr>
              <a:t>Aucun devoir à rendre, pas d’examen à passer.</a:t>
            </a:r>
          </a:p>
          <a:p>
            <a:pPr marL="0" indent="0">
              <a:buNone/>
            </a:pPr>
            <a:r>
              <a:rPr lang="fr-FR" sz="2200" dirty="0">
                <a:latin typeface="Calibri Light" panose="020F0302020204030204" pitchFamily="34" charset="0"/>
                <a:cs typeface="Times New Roman" panose="02020603050405020304" pitchFamily="18" charset="0"/>
              </a:rPr>
              <a:t>Une attestation d’inscription aux cours d’EAD  pourra vous être fournie en fin d’année.</a:t>
            </a:r>
          </a:p>
          <a:p>
            <a:pPr marL="0" indent="0">
              <a:buNone/>
            </a:pPr>
            <a:endParaRPr lang="fr-FR" sz="2000" dirty="0">
              <a:latin typeface="Calibri Light" panose="020F0302020204030204" pitchFamily="34"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575" y="2302580"/>
            <a:ext cx="4277193" cy="2302555"/>
          </a:xfrm>
          <a:prstGeom prst="rect">
            <a:avLst/>
          </a:prstGeom>
        </p:spPr>
      </p:pic>
    </p:spTree>
    <p:extLst>
      <p:ext uri="{BB962C8B-B14F-4D97-AF65-F5344CB8AC3E}">
        <p14:creationId xmlns:p14="http://schemas.microsoft.com/office/powerpoint/2010/main" val="222495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rier sur table">
            <a:extLst>
              <a:ext uri="{FF2B5EF4-FFF2-40B4-BE49-F238E27FC236}">
                <a16:creationId xmlns:a16="http://schemas.microsoft.com/office/drawing/2014/main" id="{B0A1BCD8-D5A8-D80A-BC15-73F5B7B65D84}"/>
              </a:ext>
            </a:extLst>
          </p:cNvPr>
          <p:cNvPicPr>
            <a:picLocks noChangeAspect="1"/>
          </p:cNvPicPr>
          <p:nvPr/>
        </p:nvPicPr>
        <p:blipFill rotWithShape="1">
          <a:blip r:embed="rId3"/>
          <a:srcRect r="5882" b="-1"/>
          <a:stretch/>
        </p:blipFill>
        <p:spPr>
          <a:xfrm>
            <a:off x="-3047" y="283779"/>
            <a:ext cx="8558194" cy="6069719"/>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6425514" y="396618"/>
            <a:ext cx="5156886" cy="672843"/>
          </a:xfrm>
        </p:spPr>
        <p:txBody>
          <a:bodyPr>
            <a:noAutofit/>
          </a:bodyPr>
          <a:lstStyle/>
          <a:p>
            <a:r>
              <a:rPr lang="fr-FR" sz="2800" b="1" dirty="0">
                <a:solidFill>
                  <a:srgbClr val="0070C0"/>
                </a:solidFill>
                <a:latin typeface="Calibri Light" panose="020F0302020204030204" pitchFamily="34" charset="0"/>
                <a:cs typeface="Times New Roman" panose="02020603050405020304" pitchFamily="18" charset="0"/>
              </a:rPr>
              <a:t>Vos démarches pour votre mobilité</a:t>
            </a:r>
            <a:br>
              <a:rPr lang="fr-FR" sz="2800" b="1" dirty="0">
                <a:solidFill>
                  <a:srgbClr val="0070C0"/>
                </a:solidFill>
                <a:latin typeface="Calibri Light" panose="020F0302020204030204" pitchFamily="34" charset="0"/>
                <a:cs typeface="Times New Roman" panose="02020603050405020304" pitchFamily="18" charset="0"/>
              </a:rPr>
            </a:br>
            <a:endParaRPr lang="fr-FR" sz="2800" dirty="0">
              <a:solidFill>
                <a:srgbClr val="0070C0"/>
              </a:solidFill>
            </a:endParaRPr>
          </a:p>
        </p:txBody>
      </p:sp>
      <p:sp>
        <p:nvSpPr>
          <p:cNvPr id="3" name="Espace réservé du contenu 2"/>
          <p:cNvSpPr>
            <a:spLocks noGrp="1"/>
          </p:cNvSpPr>
          <p:nvPr>
            <p:ph idx="1"/>
          </p:nvPr>
        </p:nvSpPr>
        <p:spPr>
          <a:xfrm>
            <a:off x="5286703" y="1100934"/>
            <a:ext cx="6736421" cy="5630932"/>
          </a:xfrm>
        </p:spPr>
        <p:txBody>
          <a:bodyPr>
            <a:noAutofit/>
          </a:bodyPr>
          <a:lstStyle/>
          <a:p>
            <a:pPr lvl="0">
              <a:buFont typeface="Wingdings" panose="05000000000000000000" pitchFamily="2" charset="2"/>
              <a:buChar char="Ø"/>
            </a:pPr>
            <a:r>
              <a:rPr lang="fr-FR" sz="2000" dirty="0"/>
              <a:t> </a:t>
            </a:r>
            <a:r>
              <a:rPr lang="fr-FR" sz="2000" b="1" dirty="0"/>
              <a:t>Dates clés de la mobilité :</a:t>
            </a:r>
            <a:br>
              <a:rPr lang="fr-FR" sz="2000" dirty="0"/>
            </a:br>
            <a:endParaRPr lang="fr-FR" sz="2000" dirty="0"/>
          </a:p>
          <a:p>
            <a:r>
              <a:rPr lang="fr-FR" sz="2000" dirty="0">
                <a:highlight>
                  <a:srgbClr val="FFFF00"/>
                </a:highlight>
              </a:rPr>
              <a:t>Avril : Ouverture du formulaire </a:t>
            </a:r>
            <a:r>
              <a:rPr lang="fr-FR" sz="2000" i="1" dirty="0">
                <a:highlight>
                  <a:srgbClr val="FFFF00"/>
                </a:highlight>
              </a:rPr>
              <a:t> : </a:t>
            </a:r>
            <a:r>
              <a:rPr lang="fr-FR" sz="2000" i="1" dirty="0"/>
              <a:t>Complétez votre dossier mobilité - AVANT VOTRE MOBILITE </a:t>
            </a:r>
            <a:br>
              <a:rPr lang="fr-FR" sz="2000" i="1" dirty="0"/>
            </a:br>
            <a:r>
              <a:rPr lang="fr-FR" sz="2000" i="1" dirty="0"/>
              <a:t>(obligatoire pour tous les étudiants et obligatoire avant de faire une demande de bourse)</a:t>
            </a:r>
            <a:br>
              <a:rPr lang="fr-FR" sz="2000" i="1" dirty="0"/>
            </a:br>
            <a:br>
              <a:rPr lang="fr-FR" sz="2000" i="1" dirty="0"/>
            </a:br>
            <a:r>
              <a:rPr lang="fr-FR" sz="2000" dirty="0">
                <a:highlight>
                  <a:srgbClr val="FFFF00"/>
                </a:highlight>
              </a:rPr>
              <a:t>Mai : Ouverture du formulaire </a:t>
            </a:r>
            <a:r>
              <a:rPr lang="fr-FR" sz="2000" i="1" dirty="0"/>
              <a:t>Demandez une aide à la mobilité </a:t>
            </a:r>
            <a:br>
              <a:rPr lang="fr-FR" sz="2000" i="1" dirty="0"/>
            </a:br>
            <a:endParaRPr lang="fr-FR" sz="2000" dirty="0"/>
          </a:p>
          <a:p>
            <a:r>
              <a:rPr lang="fr-FR" sz="2000" dirty="0">
                <a:highlight>
                  <a:srgbClr val="FFFF00"/>
                </a:highlight>
              </a:rPr>
              <a:t>30/06 : Fermeture du formulaire </a:t>
            </a:r>
            <a:r>
              <a:rPr lang="fr-FR" sz="2000" i="1" dirty="0"/>
              <a:t>Demandez une aide à la mobilité </a:t>
            </a:r>
            <a:br>
              <a:rPr lang="fr-FR" sz="2000" i="1" dirty="0"/>
            </a:br>
            <a:r>
              <a:rPr lang="fr-FR" sz="1400" b="1" i="1" dirty="0"/>
              <a:t>Toutes les demandes de bourses reçues après le 30/06 seront traitées en septembre selon les fonds disponibles.</a:t>
            </a:r>
            <a:br>
              <a:rPr lang="fr-FR" sz="1400" b="1" i="1" dirty="0"/>
            </a:br>
            <a:endParaRPr lang="fr-FR" sz="1400" b="1" i="1" dirty="0"/>
          </a:p>
          <a:p>
            <a:r>
              <a:rPr lang="fr-FR" sz="1400" b="1" dirty="0"/>
              <a:t>ATTENTION</a:t>
            </a:r>
            <a:r>
              <a:rPr lang="fr-FR" sz="1400" b="1" i="1" dirty="0"/>
              <a:t>:</a:t>
            </a:r>
            <a:br>
              <a:rPr lang="fr-FR" sz="1400" i="1" u="sng" dirty="0"/>
            </a:br>
            <a:r>
              <a:rPr lang="fr-FR" sz="1400" i="1" u="sng" dirty="0"/>
              <a:t>Dossier complet + demande envoyée avant le 30 juin:</a:t>
            </a:r>
            <a:r>
              <a:rPr lang="fr-FR" sz="1400" i="1" dirty="0"/>
              <a:t> Notification de bourse envoyée </a:t>
            </a:r>
            <a:r>
              <a:rPr lang="fr-FR" sz="1400" b="1" i="1" dirty="0"/>
              <a:t>courant juillet.</a:t>
            </a:r>
            <a:br>
              <a:rPr lang="fr-FR" sz="1400" i="1" dirty="0"/>
            </a:br>
            <a:endParaRPr lang="fr-FR" sz="1400" i="1" dirty="0"/>
          </a:p>
          <a:p>
            <a:r>
              <a:rPr lang="fr-FR" sz="1400" i="1" u="sng" dirty="0"/>
              <a:t>Dossier incomplet et ou demande envoyée après le 30 juin :</a:t>
            </a:r>
            <a:r>
              <a:rPr lang="fr-FR" sz="1400" b="1" i="1" dirty="0"/>
              <a:t> Demande traitée en septembre selon les fonds disponibles</a:t>
            </a:r>
            <a:r>
              <a:rPr lang="fr-FR" sz="1400" i="1" dirty="0"/>
              <a:t>.</a:t>
            </a:r>
            <a:endParaRPr lang="fr-FR" sz="1400" dirty="0"/>
          </a:p>
          <a:p>
            <a:pPr marL="0" indent="0">
              <a:buNone/>
            </a:pPr>
            <a:br>
              <a:rPr lang="fr-FR" sz="2000" b="1" dirty="0"/>
            </a:br>
            <a:endParaRPr lang="fr-FR" sz="2000" b="1" dirty="0"/>
          </a:p>
          <a:p>
            <a:endParaRPr lang="fr-FR" sz="2000" dirty="0"/>
          </a:p>
        </p:txBody>
      </p:sp>
    </p:spTree>
    <p:extLst>
      <p:ext uri="{BB962C8B-B14F-4D97-AF65-F5344CB8AC3E}">
        <p14:creationId xmlns:p14="http://schemas.microsoft.com/office/powerpoint/2010/main" val="386604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8751" y="2736502"/>
            <a:ext cx="3128792" cy="2677656"/>
          </a:xfrm>
          <a:prstGeom prst="rect">
            <a:avLst/>
          </a:prstGeom>
        </p:spPr>
        <p:txBody>
          <a:bodyPr wrap="square">
            <a:spAutoFit/>
          </a:bodyPr>
          <a:lstStyle/>
          <a:p>
            <a:pPr algn="ctr"/>
            <a:r>
              <a:rPr lang="fr-FR" sz="2800" b="1" u="sng" dirty="0">
                <a:solidFill>
                  <a:srgbClr val="0070C0"/>
                </a:solidFill>
                <a:latin typeface="Calibri Light" panose="020F0302020204030204" pitchFamily="34" charset="0"/>
                <a:cs typeface="Times New Roman" panose="02020603050405020304" pitchFamily="18" charset="0"/>
              </a:rPr>
              <a:t>Vos démarches pour demander une aide à la mobilité: </a:t>
            </a:r>
            <a:r>
              <a:rPr lang="fr-FR" sz="2800" b="1" dirty="0">
                <a:solidFill>
                  <a:srgbClr val="0070C0"/>
                </a:solidFill>
                <a:latin typeface="Calibri Light" panose="020F0302020204030204" pitchFamily="34" charset="0"/>
                <a:cs typeface="Times New Roman" panose="02020603050405020304" pitchFamily="18" charset="0"/>
              </a:rPr>
              <a:t>Complétez les formulaires dans l’ordre</a:t>
            </a:r>
          </a:p>
        </p:txBody>
      </p:sp>
      <p:cxnSp>
        <p:nvCxnSpPr>
          <p:cNvPr id="9" name="Connecteur droit avec flèche 8">
            <a:extLst>
              <a:ext uri="{FF2B5EF4-FFF2-40B4-BE49-F238E27FC236}">
                <a16:creationId xmlns:a16="http://schemas.microsoft.com/office/drawing/2014/main" id="{B46A5A72-22AC-474B-BB5B-D1BDE55DC61C}"/>
              </a:ext>
            </a:extLst>
          </p:cNvPr>
          <p:cNvCxnSpPr>
            <a:cxnSpLocks/>
          </p:cNvCxnSpPr>
          <p:nvPr/>
        </p:nvCxnSpPr>
        <p:spPr>
          <a:xfrm flipH="1">
            <a:off x="8382248" y="6182516"/>
            <a:ext cx="208161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Connecteur droit avec flèche 10">
            <a:extLst>
              <a:ext uri="{FF2B5EF4-FFF2-40B4-BE49-F238E27FC236}">
                <a16:creationId xmlns:a16="http://schemas.microsoft.com/office/drawing/2014/main" id="{9F02F568-546C-455B-A5EF-DBAE04B45289}"/>
              </a:ext>
            </a:extLst>
          </p:cNvPr>
          <p:cNvCxnSpPr>
            <a:cxnSpLocks/>
          </p:cNvCxnSpPr>
          <p:nvPr/>
        </p:nvCxnSpPr>
        <p:spPr>
          <a:xfrm flipH="1">
            <a:off x="8382248" y="5886464"/>
            <a:ext cx="208161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ZoneTexte 11">
            <a:extLst>
              <a:ext uri="{FF2B5EF4-FFF2-40B4-BE49-F238E27FC236}">
                <a16:creationId xmlns:a16="http://schemas.microsoft.com/office/drawing/2014/main" id="{4FE79309-1467-4533-8573-849592FFE1D6}"/>
              </a:ext>
            </a:extLst>
          </p:cNvPr>
          <p:cNvSpPr txBox="1"/>
          <p:nvPr/>
        </p:nvSpPr>
        <p:spPr>
          <a:xfrm>
            <a:off x="10463862" y="5572427"/>
            <a:ext cx="286438" cy="646331"/>
          </a:xfrm>
          <a:prstGeom prst="rect">
            <a:avLst/>
          </a:prstGeom>
          <a:noFill/>
        </p:spPr>
        <p:txBody>
          <a:bodyPr wrap="square" rtlCol="0">
            <a:spAutoFit/>
          </a:bodyPr>
          <a:lstStyle/>
          <a:p>
            <a:r>
              <a:rPr lang="fr-FR" dirty="0"/>
              <a:t>1</a:t>
            </a:r>
          </a:p>
          <a:p>
            <a:r>
              <a:rPr lang="fr-FR" dirty="0"/>
              <a:t>2</a:t>
            </a:r>
          </a:p>
        </p:txBody>
      </p:sp>
      <p:pic>
        <p:nvPicPr>
          <p:cNvPr id="4" name="Image 3">
            <a:extLst>
              <a:ext uri="{FF2B5EF4-FFF2-40B4-BE49-F238E27FC236}">
                <a16:creationId xmlns:a16="http://schemas.microsoft.com/office/drawing/2014/main" id="{0758577E-0A53-4BFC-B5A2-4B25D29F5B9C}"/>
              </a:ext>
            </a:extLst>
          </p:cNvPr>
          <p:cNvPicPr>
            <a:picLocks noChangeAspect="1"/>
          </p:cNvPicPr>
          <p:nvPr/>
        </p:nvPicPr>
        <p:blipFill>
          <a:blip r:embed="rId3"/>
          <a:stretch>
            <a:fillRect/>
          </a:stretch>
        </p:blipFill>
        <p:spPr>
          <a:xfrm>
            <a:off x="987725" y="-17171"/>
            <a:ext cx="7314278" cy="6858000"/>
          </a:xfrm>
          <a:prstGeom prst="rect">
            <a:avLst/>
          </a:prstGeom>
        </p:spPr>
      </p:pic>
    </p:spTree>
    <p:extLst>
      <p:ext uri="{BB962C8B-B14F-4D97-AF65-F5344CB8AC3E}">
        <p14:creationId xmlns:p14="http://schemas.microsoft.com/office/powerpoint/2010/main" val="164809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2100105" y="-262970"/>
            <a:ext cx="7459747" cy="1671227"/>
          </a:xfrm>
          <a:prstGeom prst="rect">
            <a:avLst/>
          </a:prstGeom>
          <a:noFill/>
        </p:spPr>
        <p:txBody>
          <a:bodyPr wrap="square" rtlCol="0">
            <a:spAutoFit/>
          </a:bodyPr>
          <a:lstStyle/>
          <a:p>
            <a:pPr algn="ctr"/>
            <a:br>
              <a:rPr lang="fr-FR" sz="3600" b="1" dirty="0">
                <a:solidFill>
                  <a:schemeClr val="accent1"/>
                </a:solidFill>
                <a:latin typeface="+mj-lt"/>
              </a:rPr>
            </a:br>
            <a:r>
              <a:rPr lang="fr-FR" sz="3600" b="1" dirty="0">
                <a:solidFill>
                  <a:srgbClr val="0070C0"/>
                </a:solidFill>
                <a:latin typeface="+mj-lt"/>
              </a:rPr>
              <a:t>Les aides financières </a:t>
            </a:r>
            <a:r>
              <a:rPr lang="fr-FR" sz="3600" b="1" dirty="0">
                <a:solidFill>
                  <a:srgbClr val="0070C0"/>
                </a:solidFill>
              </a:rPr>
              <a:t>disponibles </a:t>
            </a:r>
            <a:br>
              <a:rPr lang="fr-FR" sz="3600" b="1" dirty="0">
                <a:solidFill>
                  <a:schemeClr val="accent1"/>
                </a:solidFill>
              </a:rPr>
            </a:br>
            <a:r>
              <a:rPr lang="fr-FR" sz="1400" b="1" dirty="0">
                <a:hlinkClick r:id="rId3">
                  <a:extLst>
                    <a:ext uri="{A12FA001-AC4F-418D-AE19-62706E023703}">
                      <ahyp:hlinkClr xmlns:ahyp="http://schemas.microsoft.com/office/drawing/2018/hyperlinkcolor" val="tx"/>
                    </a:ext>
                  </a:extLst>
                </a:hlinkClick>
              </a:rPr>
              <a:t>https://www.universite-paris-saclay.fr/formation/partir-letranger/financements-pour-partir-letranger</a:t>
            </a:r>
            <a:r>
              <a:rPr lang="fr-FR" sz="1400" b="1" dirty="0"/>
              <a:t> </a:t>
            </a:r>
            <a:br>
              <a:rPr lang="fr-FR" sz="1400" b="1" dirty="0"/>
            </a:br>
            <a:br>
              <a:rPr lang="fr-FR" sz="1400" b="1" dirty="0"/>
            </a:br>
            <a:r>
              <a:rPr lang="fr-FR" sz="1400" b="1" dirty="0"/>
              <a:t>ou contacter l’adresse "</a:t>
            </a:r>
            <a:r>
              <a:rPr lang="fr-FR" sz="1400" b="1" dirty="0" err="1"/>
              <a:t>Outgoing</a:t>
            </a:r>
            <a:r>
              <a:rPr lang="fr-FR" sz="1400" b="1" dirty="0"/>
              <a:t> International" &lt;outgoing.international@universite-paris-saclay.fr&gt;</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5177991"/>
            <a:ext cx="1905000" cy="1680009"/>
          </a:xfrm>
          <a:prstGeom prst="rect">
            <a:avLst/>
          </a:prstGeom>
        </p:spPr>
      </p:pic>
      <p:pic>
        <p:nvPicPr>
          <p:cNvPr id="3" name="Image 2">
            <a:extLst>
              <a:ext uri="{FF2B5EF4-FFF2-40B4-BE49-F238E27FC236}">
                <a16:creationId xmlns:a16="http://schemas.microsoft.com/office/drawing/2014/main" id="{5C21FA06-7D4C-1699-C635-0C156AFB666C}"/>
              </a:ext>
            </a:extLst>
          </p:cNvPr>
          <p:cNvPicPr>
            <a:picLocks noChangeAspect="1"/>
          </p:cNvPicPr>
          <p:nvPr/>
        </p:nvPicPr>
        <p:blipFill>
          <a:blip r:embed="rId5"/>
          <a:stretch>
            <a:fillRect/>
          </a:stretch>
        </p:blipFill>
        <p:spPr>
          <a:xfrm>
            <a:off x="1011824" y="1527697"/>
            <a:ext cx="8834542" cy="5330303"/>
          </a:xfrm>
          <a:prstGeom prst="rect">
            <a:avLst/>
          </a:prstGeom>
        </p:spPr>
      </p:pic>
    </p:spTree>
    <p:extLst>
      <p:ext uri="{BB962C8B-B14F-4D97-AF65-F5344CB8AC3E}">
        <p14:creationId xmlns:p14="http://schemas.microsoft.com/office/powerpoint/2010/main" val="247366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5882" b="-1"/>
          <a:stretch/>
        </p:blipFill>
        <p:spPr>
          <a:xfrm>
            <a:off x="-226938"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oneTexte 3"/>
          <p:cNvSpPr txBox="1"/>
          <p:nvPr/>
        </p:nvSpPr>
        <p:spPr>
          <a:xfrm>
            <a:off x="7531610" y="365125"/>
            <a:ext cx="4657341" cy="1899912"/>
          </a:xfrm>
          <a:prstGeom prst="rect">
            <a:avLst/>
          </a:prstGeom>
        </p:spPr>
        <p:txBody>
          <a:bodyPr vert="horz" lIns="91440" tIns="45720" rIns="91440" bIns="45720" rtlCol="0" anchor="ctr">
            <a:normAutofit/>
          </a:bodyPr>
          <a:lstStyle/>
          <a:p>
            <a:r>
              <a:rPr lang="fr-FR" sz="2800" b="1" dirty="0">
                <a:solidFill>
                  <a:schemeClr val="accent1"/>
                </a:solidFill>
                <a:latin typeface="+mj-lt"/>
              </a:rPr>
              <a:t>Les formalités administratives</a:t>
            </a:r>
          </a:p>
        </p:txBody>
      </p:sp>
      <p:sp>
        <p:nvSpPr>
          <p:cNvPr id="3" name="Espace réservé du contenu 2"/>
          <p:cNvSpPr>
            <a:spLocks noGrp="1"/>
          </p:cNvSpPr>
          <p:nvPr>
            <p:ph idx="1"/>
          </p:nvPr>
        </p:nvSpPr>
        <p:spPr>
          <a:xfrm>
            <a:off x="7531610" y="2434201"/>
            <a:ext cx="3822189" cy="3742762"/>
          </a:xfrm>
        </p:spPr>
        <p:txBody>
          <a:bodyPr vert="horz" lIns="91440" tIns="45720" rIns="91440" bIns="45720" rtlCol="0">
            <a:normAutofit/>
          </a:bodyPr>
          <a:lstStyle/>
          <a:p>
            <a:pPr marL="0"/>
            <a:endParaRPr lang="en-US" sz="2000"/>
          </a:p>
          <a:p>
            <a:pPr marL="457200"/>
            <a:endParaRPr lang="en-US" sz="2000"/>
          </a:p>
          <a:p>
            <a:pPr marL="457200"/>
            <a:endParaRPr lang="en-US" sz="2000"/>
          </a:p>
          <a:p>
            <a:pPr marL="0"/>
            <a:endParaRPr lang="en-US" sz="2000"/>
          </a:p>
        </p:txBody>
      </p:sp>
    </p:spTree>
    <p:extLst>
      <p:ext uri="{BB962C8B-B14F-4D97-AF65-F5344CB8AC3E}">
        <p14:creationId xmlns:p14="http://schemas.microsoft.com/office/powerpoint/2010/main" val="31174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2D04CC10-6262-4AC5-D92B-75133088324F}"/>
              </a:ext>
            </a:extLst>
          </p:cNvPr>
          <p:cNvPicPr>
            <a:picLocks noGrp="1" noChangeAspect="1"/>
          </p:cNvPicPr>
          <p:nvPr>
            <p:ph idx="1"/>
          </p:nvPr>
        </p:nvPicPr>
        <p:blipFill rotWithShape="1">
          <a:blip r:embed="rId3"/>
          <a:srcRect l="6898" r="4359"/>
          <a:stretch/>
        </p:blipFill>
        <p:spPr>
          <a:xfrm>
            <a:off x="6120137" y="1663608"/>
            <a:ext cx="6120137" cy="4229317"/>
          </a:xfrm>
        </p:spPr>
      </p:pic>
      <p:sp>
        <p:nvSpPr>
          <p:cNvPr id="4" name="Titre 3">
            <a:extLst>
              <a:ext uri="{FF2B5EF4-FFF2-40B4-BE49-F238E27FC236}">
                <a16:creationId xmlns:a16="http://schemas.microsoft.com/office/drawing/2014/main" id="{659A3DB3-D732-2B28-5FC4-6CF52E7CE547}"/>
              </a:ext>
            </a:extLst>
          </p:cNvPr>
          <p:cNvSpPr txBox="1">
            <a:spLocks noGrp="1"/>
          </p:cNvSpPr>
          <p:nvPr>
            <p:ph type="title"/>
          </p:nvPr>
        </p:nvSpPr>
        <p:spPr>
          <a:xfrm>
            <a:off x="2773180" y="585296"/>
            <a:ext cx="6120137" cy="590931"/>
          </a:xfrm>
          <a:prstGeom prst="rect">
            <a:avLst/>
          </a:prstGeom>
          <a:noFill/>
        </p:spPr>
        <p:txBody>
          <a:bodyPr wrap="none" rtlCol="0">
            <a:spAutoFit/>
          </a:bodyPr>
          <a:lstStyle/>
          <a:p>
            <a:pPr algn="ctr"/>
            <a:r>
              <a:rPr lang="fr-FR" sz="3600" b="1" dirty="0">
                <a:solidFill>
                  <a:srgbClr val="0070C0"/>
                </a:solidFill>
                <a:latin typeface="+mj-lt"/>
              </a:rPr>
              <a:t>Validation de l’année de mobilité</a:t>
            </a:r>
          </a:p>
        </p:txBody>
      </p:sp>
      <p:sp>
        <p:nvSpPr>
          <p:cNvPr id="9" name="ZoneTexte 8">
            <a:extLst>
              <a:ext uri="{FF2B5EF4-FFF2-40B4-BE49-F238E27FC236}">
                <a16:creationId xmlns:a16="http://schemas.microsoft.com/office/drawing/2014/main" id="{488B94F5-BE41-B731-EDDA-B9D2FA1E5627}"/>
              </a:ext>
            </a:extLst>
          </p:cNvPr>
          <p:cNvSpPr txBox="1"/>
          <p:nvPr/>
        </p:nvSpPr>
        <p:spPr>
          <a:xfrm>
            <a:off x="420129" y="1525496"/>
            <a:ext cx="9276835" cy="461665"/>
          </a:xfrm>
          <a:prstGeom prst="rect">
            <a:avLst/>
          </a:prstGeom>
          <a:noFill/>
        </p:spPr>
        <p:txBody>
          <a:bodyPr wrap="none" rtlCol="0">
            <a:spAutoFit/>
          </a:bodyPr>
          <a:lstStyle/>
          <a:p>
            <a:r>
              <a:rPr lang="fr-FR" sz="2400" b="1" dirty="0">
                <a:solidFill>
                  <a:srgbClr val="521B93"/>
                </a:solidFill>
              </a:rPr>
              <a:t>Kit de validation &amp; de conversion des notes (envoyé en décembre 2025)</a:t>
            </a:r>
          </a:p>
        </p:txBody>
      </p:sp>
      <p:pic>
        <p:nvPicPr>
          <p:cNvPr id="3" name="Image 2">
            <a:extLst>
              <a:ext uri="{FF2B5EF4-FFF2-40B4-BE49-F238E27FC236}">
                <a16:creationId xmlns:a16="http://schemas.microsoft.com/office/drawing/2014/main" id="{A8D0E107-050B-FA33-5605-40C6B127AE28}"/>
              </a:ext>
            </a:extLst>
          </p:cNvPr>
          <p:cNvPicPr>
            <a:picLocks noChangeAspect="1"/>
          </p:cNvPicPr>
          <p:nvPr/>
        </p:nvPicPr>
        <p:blipFill>
          <a:blip r:embed="rId4"/>
          <a:srcRect l="8201" r="7445"/>
          <a:stretch/>
        </p:blipFill>
        <p:spPr>
          <a:xfrm>
            <a:off x="-138223" y="1904745"/>
            <a:ext cx="6337006" cy="4953255"/>
          </a:xfrm>
          <a:prstGeom prst="rect">
            <a:avLst/>
          </a:prstGeom>
        </p:spPr>
      </p:pic>
    </p:spTree>
    <p:extLst>
      <p:ext uri="{BB962C8B-B14F-4D97-AF65-F5344CB8AC3E}">
        <p14:creationId xmlns:p14="http://schemas.microsoft.com/office/powerpoint/2010/main" val="72354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94F3AC7-CD9E-EE77-9AE0-1CC273A64543}"/>
              </a:ext>
            </a:extLst>
          </p:cNvPr>
          <p:cNvSpPr>
            <a:spLocks noGrp="1"/>
          </p:cNvSpPr>
          <p:nvPr>
            <p:ph idx="1"/>
          </p:nvPr>
        </p:nvSpPr>
        <p:spPr>
          <a:xfrm>
            <a:off x="731874" y="1315261"/>
            <a:ext cx="10515600" cy="5383249"/>
          </a:xfrm>
        </p:spPr>
        <p:txBody>
          <a:bodyPr>
            <a:normAutofit fontScale="92500" lnSpcReduction="20000"/>
          </a:bodyPr>
          <a:lstStyle/>
          <a:p>
            <a:pPr marL="0" indent="0">
              <a:lnSpc>
                <a:spcPct val="100000"/>
              </a:lnSpc>
              <a:buClr>
                <a:srgbClr val="521B93"/>
              </a:buClr>
              <a:buSzPct val="150000"/>
              <a:buNone/>
            </a:pPr>
            <a:r>
              <a:rPr lang="fr-FR" b="1" u="sng" dirty="0">
                <a:solidFill>
                  <a:srgbClr val="7030A0"/>
                </a:solidFill>
                <a:latin typeface="+mj-lt"/>
                <a:cs typeface="Times New Roman" panose="02020603050405020304" pitchFamily="18" charset="0"/>
              </a:rPr>
              <a:t>Pour valider la licence de Droit ou d’Economie Gestion de l’Université Paris-Saclay </a:t>
            </a:r>
            <a:r>
              <a:rPr lang="fr-FR" b="1" dirty="0">
                <a:solidFill>
                  <a:srgbClr val="7030A0"/>
                </a:solidFill>
                <a:latin typeface="+mj-lt"/>
                <a:cs typeface="Times New Roman" panose="02020603050405020304" pitchFamily="18" charset="0"/>
              </a:rPr>
              <a:t>: </a:t>
            </a:r>
          </a:p>
          <a:p>
            <a:pPr>
              <a:lnSpc>
                <a:spcPct val="100000"/>
              </a:lnSpc>
              <a:buClr>
                <a:srgbClr val="521B93"/>
              </a:buClr>
              <a:buSzPct val="150000"/>
              <a:buFontTx/>
              <a:buChar char="-"/>
            </a:pPr>
            <a:r>
              <a:rPr lang="fr-FR" b="1" dirty="0">
                <a:latin typeface="+mj-lt"/>
                <a:cs typeface="Times New Roman" panose="02020603050405020304" pitchFamily="18" charset="0"/>
              </a:rPr>
              <a:t>60 ECTS dans l’université d’accueil </a:t>
            </a:r>
            <a:r>
              <a:rPr lang="fr-FR" b="1" u="sng" dirty="0">
                <a:latin typeface="+mj-lt"/>
                <a:cs typeface="Times New Roman" panose="02020603050405020304" pitchFamily="18" charset="0"/>
              </a:rPr>
              <a:t>si mobilité d’un an</a:t>
            </a:r>
            <a:r>
              <a:rPr lang="fr-FR" b="1" dirty="0">
                <a:latin typeface="+mj-lt"/>
                <a:cs typeface="Times New Roman" panose="02020603050405020304" pitchFamily="18" charset="0"/>
              </a:rPr>
              <a:t> </a:t>
            </a:r>
            <a:r>
              <a:rPr lang="fr-FR" dirty="0">
                <a:latin typeface="+mj-lt"/>
                <a:cs typeface="Times New Roman" panose="02020603050405020304" pitchFamily="18" charset="0"/>
              </a:rPr>
              <a:t>(RDN de l’université d’accueil)</a:t>
            </a:r>
          </a:p>
          <a:p>
            <a:pPr>
              <a:lnSpc>
                <a:spcPct val="100000"/>
              </a:lnSpc>
              <a:buClr>
                <a:srgbClr val="521B93"/>
              </a:buClr>
              <a:buSzPct val="150000"/>
              <a:buFontTx/>
              <a:buChar char="-"/>
            </a:pPr>
            <a:r>
              <a:rPr lang="fr-FR" b="1" dirty="0">
                <a:latin typeface="+mj-lt"/>
                <a:cs typeface="Times New Roman" panose="02020603050405020304" pitchFamily="18" charset="0"/>
              </a:rPr>
              <a:t>30 ECTS dans l’université d’accueil </a:t>
            </a:r>
            <a:r>
              <a:rPr lang="fr-FR" b="1" u="sng" dirty="0">
                <a:latin typeface="+mj-lt"/>
                <a:cs typeface="Times New Roman" panose="02020603050405020304" pitchFamily="18" charset="0"/>
              </a:rPr>
              <a:t>si mobilité d’un semestre </a:t>
            </a:r>
            <a:r>
              <a:rPr lang="fr-FR" dirty="0">
                <a:latin typeface="+mj-lt"/>
                <a:cs typeface="Times New Roman" panose="02020603050405020304" pitchFamily="18" charset="0"/>
              </a:rPr>
              <a:t>(pas de compensation entre les 2 semestres, pas de notes converties dans le RDN </a:t>
            </a:r>
            <a:r>
              <a:rPr lang="fr-FR" dirty="0" err="1">
                <a:latin typeface="+mj-lt"/>
                <a:cs typeface="Times New Roman" panose="02020603050405020304" pitchFamily="18" charset="0"/>
              </a:rPr>
              <a:t>UPSaclay</a:t>
            </a:r>
            <a:r>
              <a:rPr lang="fr-FR" dirty="0">
                <a:latin typeface="+mj-lt"/>
                <a:cs typeface="Times New Roman" panose="02020603050405020304" pitchFamily="18" charset="0"/>
              </a:rPr>
              <a:t>, mais RDN de l’université d’accueil </a:t>
            </a:r>
            <a:r>
              <a:rPr lang="fr-FR" i="1" dirty="0">
                <a:latin typeface="+mj-lt"/>
                <a:cs typeface="Times New Roman" panose="02020603050405020304" pitchFamily="18" charset="0"/>
              </a:rPr>
              <a:t>ad hoc</a:t>
            </a:r>
            <a:r>
              <a:rPr lang="fr-FR" dirty="0">
                <a:latin typeface="+mj-lt"/>
                <a:cs typeface="Times New Roman" panose="02020603050405020304" pitchFamily="18" charset="0"/>
              </a:rPr>
              <a:t>)</a:t>
            </a:r>
          </a:p>
          <a:p>
            <a:pPr marL="0" indent="0">
              <a:lnSpc>
                <a:spcPct val="100000"/>
              </a:lnSpc>
              <a:buClr>
                <a:srgbClr val="521B93"/>
              </a:buClr>
              <a:buSzPct val="150000"/>
              <a:buNone/>
            </a:pPr>
            <a:endParaRPr lang="fr-FR" sz="1100" b="1" dirty="0">
              <a:solidFill>
                <a:srgbClr val="7030A0"/>
              </a:solidFill>
              <a:latin typeface="+mj-lt"/>
              <a:cs typeface="Times New Roman" panose="02020603050405020304" pitchFamily="18" charset="0"/>
            </a:endParaRPr>
          </a:p>
          <a:p>
            <a:pPr marL="0" indent="0">
              <a:lnSpc>
                <a:spcPct val="100000"/>
              </a:lnSpc>
              <a:buClr>
                <a:srgbClr val="521B93"/>
              </a:buClr>
              <a:buSzPct val="150000"/>
              <a:buNone/>
            </a:pPr>
            <a:r>
              <a:rPr lang="fr-FR" sz="3000" b="1" u="sng" dirty="0">
                <a:solidFill>
                  <a:srgbClr val="7030A0"/>
                </a:solidFill>
                <a:latin typeface="+mj-lt"/>
                <a:cs typeface="Times New Roman" panose="02020603050405020304" pitchFamily="18" charset="0"/>
              </a:rPr>
              <a:t>Si vous ne validez pas le nombre d’ECTS </a:t>
            </a:r>
            <a:r>
              <a:rPr lang="fr-FR" sz="3200" b="1" u="sng" dirty="0">
                <a:solidFill>
                  <a:srgbClr val="7030A0"/>
                </a:solidFill>
                <a:latin typeface="+mj-lt"/>
                <a:cs typeface="Times New Roman" panose="02020603050405020304" pitchFamily="18" charset="0"/>
              </a:rPr>
              <a:t>dans l’université d’accueil</a:t>
            </a:r>
            <a:r>
              <a:rPr lang="fr-FR" sz="3000" b="1" u="sng" dirty="0">
                <a:solidFill>
                  <a:srgbClr val="7030A0"/>
                </a:solidFill>
                <a:latin typeface="+mj-lt"/>
                <a:cs typeface="Times New Roman" panose="02020603050405020304" pitchFamily="18" charset="0"/>
              </a:rPr>
              <a:t> ?</a:t>
            </a:r>
          </a:p>
          <a:p>
            <a:pPr marL="0" indent="0">
              <a:lnSpc>
                <a:spcPct val="100000"/>
              </a:lnSpc>
              <a:buClr>
                <a:srgbClr val="521B93"/>
              </a:buClr>
              <a:buSzPct val="150000"/>
              <a:buNone/>
            </a:pPr>
            <a:r>
              <a:rPr lang="fr-FR" sz="2600" b="1" dirty="0">
                <a:latin typeface="+mj-lt"/>
                <a:cs typeface="Times New Roman" panose="02020603050405020304" pitchFamily="18" charset="0"/>
              </a:rPr>
              <a:t>Si vous obtenez une moyenne générale d’au minimum 10/20 (en note équivalente française calculée d'après le tableau de conversion Paris-Saclay - Jean Monnet) ET au moins 54 ECTS (24 ECTS pour une mobilité d’un semestre), nous validerons par compensation votre année de formation (semestre pour une mobilité d’un seul semestre) et vous accorderons les 60 ECTS (30 ECTS pour une mobilité d’un seul semestre).</a:t>
            </a:r>
          </a:p>
        </p:txBody>
      </p:sp>
      <p:sp>
        <p:nvSpPr>
          <p:cNvPr id="4" name="Titre 3">
            <a:extLst>
              <a:ext uri="{FF2B5EF4-FFF2-40B4-BE49-F238E27FC236}">
                <a16:creationId xmlns:a16="http://schemas.microsoft.com/office/drawing/2014/main" id="{AA3ACADE-0D85-C735-7EA5-BF39B93F9E0F}"/>
              </a:ext>
            </a:extLst>
          </p:cNvPr>
          <p:cNvSpPr txBox="1">
            <a:spLocks noGrp="1"/>
          </p:cNvSpPr>
          <p:nvPr>
            <p:ph type="title"/>
          </p:nvPr>
        </p:nvSpPr>
        <p:spPr>
          <a:xfrm>
            <a:off x="2929605" y="404543"/>
            <a:ext cx="6120137" cy="590931"/>
          </a:xfrm>
          <a:prstGeom prst="rect">
            <a:avLst/>
          </a:prstGeom>
          <a:noFill/>
        </p:spPr>
        <p:txBody>
          <a:bodyPr wrap="none" rtlCol="0">
            <a:spAutoFit/>
          </a:bodyPr>
          <a:lstStyle/>
          <a:p>
            <a:pPr algn="ctr"/>
            <a:r>
              <a:rPr lang="fr-FR" sz="3600" b="1" dirty="0">
                <a:solidFill>
                  <a:srgbClr val="0070C0"/>
                </a:solidFill>
                <a:latin typeface="+mj-lt"/>
              </a:rPr>
              <a:t>Validation de l’année de mobilité</a:t>
            </a:r>
          </a:p>
        </p:txBody>
      </p:sp>
    </p:spTree>
    <p:extLst>
      <p:ext uri="{BB962C8B-B14F-4D97-AF65-F5344CB8AC3E}">
        <p14:creationId xmlns:p14="http://schemas.microsoft.com/office/powerpoint/2010/main" val="77573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33" y="2515460"/>
            <a:ext cx="5715000" cy="386715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867" y="2052057"/>
            <a:ext cx="4792133" cy="4801511"/>
          </a:xfrm>
          <a:prstGeom prst="rect">
            <a:avLst/>
          </a:prstGeom>
        </p:spPr>
      </p:pic>
      <p:sp>
        <p:nvSpPr>
          <p:cNvPr id="8" name="ZoneTexte 7"/>
          <p:cNvSpPr txBox="1"/>
          <p:nvPr/>
        </p:nvSpPr>
        <p:spPr>
          <a:xfrm>
            <a:off x="170269" y="299155"/>
            <a:ext cx="11970585" cy="1754326"/>
          </a:xfrm>
          <a:prstGeom prst="rect">
            <a:avLst/>
          </a:prstGeom>
          <a:noFill/>
        </p:spPr>
        <p:txBody>
          <a:bodyPr wrap="none" rtlCol="0">
            <a:spAutoFit/>
          </a:bodyPr>
          <a:lstStyle/>
          <a:p>
            <a:pPr algn="ctr"/>
            <a:r>
              <a:rPr lang="fr-FR" sz="3600" b="1" dirty="0">
                <a:solidFill>
                  <a:srgbClr val="0070C0"/>
                </a:solidFill>
                <a:latin typeface="+mj-lt"/>
              </a:rPr>
              <a:t>Préparez-vous à vivre une superbe aventure… </a:t>
            </a:r>
          </a:p>
          <a:p>
            <a:pPr algn="ctr"/>
            <a:r>
              <a:rPr lang="fr-FR" sz="3600" dirty="0">
                <a:latin typeface="+mj-lt"/>
              </a:rPr>
              <a:t>Mais ne soyez pas étonnés d’avoir des petites baisses de moral, </a:t>
            </a:r>
          </a:p>
          <a:p>
            <a:pPr algn="ctr"/>
            <a:r>
              <a:rPr lang="fr-FR" sz="3600" dirty="0">
                <a:latin typeface="+mj-lt"/>
              </a:rPr>
              <a:t>ça fait partie de l’expérience !</a:t>
            </a:r>
          </a:p>
        </p:txBody>
      </p:sp>
    </p:spTree>
    <p:extLst>
      <p:ext uri="{BB962C8B-B14F-4D97-AF65-F5344CB8AC3E}">
        <p14:creationId xmlns:p14="http://schemas.microsoft.com/office/powerpoint/2010/main" val="306496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904" y="247449"/>
            <a:ext cx="10803220" cy="600075"/>
          </a:xfrm>
        </p:spPr>
        <p:txBody>
          <a:bodyPr>
            <a:noAutofit/>
          </a:bodyPr>
          <a:lstStyle/>
          <a:p>
            <a:pPr algn="ctr"/>
            <a:r>
              <a:rPr lang="fr-FR" sz="3600" b="1" dirty="0">
                <a:solidFill>
                  <a:srgbClr val="0070C0"/>
                </a:solidFill>
              </a:rPr>
              <a:t>Le service des Relations Internationales est à votre écoute</a:t>
            </a:r>
          </a:p>
        </p:txBody>
      </p:sp>
      <p:sp>
        <p:nvSpPr>
          <p:cNvPr id="3" name="Espace réservé du contenu 2"/>
          <p:cNvSpPr>
            <a:spLocks noGrp="1"/>
          </p:cNvSpPr>
          <p:nvPr>
            <p:ph idx="1"/>
          </p:nvPr>
        </p:nvSpPr>
        <p:spPr>
          <a:xfrm>
            <a:off x="553713" y="978631"/>
            <a:ext cx="10934093" cy="5031845"/>
          </a:xfrm>
        </p:spPr>
        <p:txBody>
          <a:bodyPr>
            <a:noAutofit/>
          </a:bodyPr>
          <a:lstStyle/>
          <a:p>
            <a:pPr>
              <a:buClr>
                <a:srgbClr val="521B93"/>
              </a:buClr>
              <a:buSzPct val="150000"/>
              <a:buFont typeface="Wingdings" panose="05000000000000000000" pitchFamily="2" charset="2"/>
              <a:buChar char="§"/>
            </a:pPr>
            <a:r>
              <a:rPr lang="fr-FR" sz="2000" dirty="0"/>
              <a:t>Mme Sadjia MEDJKANE – Responsable du Service des Relations internationales (bureau A 415) : </a:t>
            </a:r>
            <a:r>
              <a:rPr lang="fr-FR" sz="2000" u="sng" dirty="0">
                <a:solidFill>
                  <a:srgbClr val="0070C0"/>
                </a:solidFill>
              </a:rPr>
              <a:t>sadjia.medjkane@universite-paris-saclay.fr</a:t>
            </a:r>
          </a:p>
          <a:p>
            <a:pPr>
              <a:buClr>
                <a:srgbClr val="521B93"/>
              </a:buClr>
              <a:buSzPct val="150000"/>
              <a:buFont typeface="Wingdings" panose="05000000000000000000" pitchFamily="2" charset="2"/>
              <a:buChar char="§"/>
            </a:pPr>
            <a:endParaRPr lang="fr-FR" sz="1200" dirty="0"/>
          </a:p>
          <a:p>
            <a:pPr>
              <a:buClr>
                <a:srgbClr val="521B93"/>
              </a:buClr>
              <a:buSzPct val="150000"/>
              <a:buFont typeface="Wingdings" panose="05000000000000000000" pitchFamily="2" charset="2"/>
              <a:buChar char="§"/>
            </a:pPr>
            <a:r>
              <a:rPr lang="fr-FR" sz="2000" dirty="0"/>
              <a:t>Mme Laurence VAGNAIR – Secrétaire du Service des Relations Internationales (bureau A 413) : l</a:t>
            </a:r>
            <a:r>
              <a:rPr lang="fr-FR" sz="2000" dirty="0">
                <a:hlinkClick r:id="rId2"/>
              </a:rPr>
              <a:t>aurence.vagnair@universite-paris-saclay.fr</a:t>
            </a:r>
            <a:endParaRPr lang="fr-FR" sz="2000" dirty="0"/>
          </a:p>
          <a:p>
            <a:pPr>
              <a:buClr>
                <a:srgbClr val="521B93"/>
              </a:buClr>
              <a:buSzPct val="150000"/>
              <a:buFont typeface="Wingdings" panose="05000000000000000000" pitchFamily="2" charset="2"/>
              <a:buChar char="§"/>
            </a:pPr>
            <a:endParaRPr lang="fr-FR" sz="1200" dirty="0"/>
          </a:p>
          <a:p>
            <a:pPr>
              <a:buClr>
                <a:srgbClr val="521B93"/>
              </a:buClr>
              <a:buSzPct val="150000"/>
              <a:buFont typeface="Wingdings" panose="05000000000000000000" pitchFamily="2" charset="2"/>
              <a:buChar char="§"/>
            </a:pPr>
            <a:r>
              <a:rPr lang="fr-FR" sz="2000" dirty="0"/>
              <a:t>Mme Pauline ABADIE– Vice-doyenne des RIE en Droit : </a:t>
            </a:r>
            <a:r>
              <a:rPr lang="fr-FR" sz="2000" dirty="0">
                <a:hlinkClick r:id="rId3"/>
              </a:rPr>
              <a:t>pauline-marie.abadie@universite-paris-saclay.fr</a:t>
            </a:r>
            <a:endParaRPr lang="fr-FR" sz="2000" dirty="0"/>
          </a:p>
          <a:p>
            <a:pPr>
              <a:buClr>
                <a:srgbClr val="521B93"/>
              </a:buClr>
              <a:buSzPct val="150000"/>
              <a:buFont typeface="Wingdings" panose="05000000000000000000" pitchFamily="2" charset="2"/>
              <a:buChar char="§"/>
            </a:pPr>
            <a:endParaRPr lang="fr-FR" sz="1200" dirty="0"/>
          </a:p>
          <a:p>
            <a:pPr>
              <a:buClr>
                <a:srgbClr val="521B93"/>
              </a:buClr>
              <a:buSzPct val="150000"/>
              <a:buFont typeface="Wingdings" panose="05000000000000000000" pitchFamily="2" charset="2"/>
              <a:buChar char="§"/>
            </a:pPr>
            <a:r>
              <a:rPr lang="fr-FR" sz="2000" dirty="0"/>
              <a:t>Mme Valérie NICOLAS-HEMAR  - Vice-doyenne des RIE en Economie-Gestion : </a:t>
            </a:r>
            <a:r>
              <a:rPr lang="fr-FR" sz="2000" dirty="0">
                <a:hlinkClick r:id="rId4"/>
              </a:rPr>
              <a:t>valerie-nicolas-hemar@universite-paris-saclay.fr</a:t>
            </a:r>
            <a:endParaRPr lang="fr-FR" sz="2000" dirty="0"/>
          </a:p>
          <a:p>
            <a:pPr>
              <a:buClr>
                <a:srgbClr val="521B93"/>
              </a:buClr>
              <a:buSzPct val="150000"/>
              <a:buFont typeface="Wingdings" panose="05000000000000000000" pitchFamily="2" charset="2"/>
              <a:buChar char="§"/>
            </a:pPr>
            <a:endParaRPr lang="fr-FR" sz="1200" dirty="0"/>
          </a:p>
          <a:p>
            <a:pPr>
              <a:buClr>
                <a:srgbClr val="521B93"/>
              </a:buClr>
              <a:buSzPct val="150000"/>
              <a:buFont typeface="Wingdings" panose="05000000000000000000" pitchFamily="2" charset="2"/>
              <a:buChar char="§"/>
            </a:pPr>
            <a:r>
              <a:rPr lang="fr-FR" sz="2000" dirty="0"/>
              <a:t>Adresse générique du Service des Relations Internationales : </a:t>
            </a:r>
            <a:r>
              <a:rPr lang="fr-FR" sz="2000" dirty="0">
                <a:hlinkClick r:id="rId5"/>
              </a:rPr>
              <a:t>ri.jean-monnet@universite-paris-saclay.fr</a:t>
            </a:r>
            <a:endParaRPr lang="fr-FR" sz="2000" dirty="0"/>
          </a:p>
          <a:p>
            <a:pPr>
              <a:buClr>
                <a:srgbClr val="521B93"/>
              </a:buClr>
              <a:buSzPct val="150000"/>
              <a:buFont typeface="Wingdings" panose="05000000000000000000" pitchFamily="2" charset="2"/>
              <a:buChar char="§"/>
            </a:pPr>
            <a:endParaRPr lang="fr-FR" sz="2000" dirty="0"/>
          </a:p>
          <a:p>
            <a:pPr>
              <a:buClr>
                <a:srgbClr val="521B93"/>
              </a:buClr>
              <a:buSzPct val="150000"/>
              <a:buFont typeface="Wingdings" panose="05000000000000000000" pitchFamily="2" charset="2"/>
              <a:buChar char="§"/>
            </a:pPr>
            <a:r>
              <a:rPr lang="fr-FR" sz="2000" dirty="0"/>
              <a:t>Vos contacts à la Direction des Relations Internationales et Européennes (DRIE) de l’Université Paris-Saclay (</a:t>
            </a:r>
            <a:r>
              <a:rPr lang="fr-FR" sz="2000" b="1" dirty="0">
                <a:solidFill>
                  <a:srgbClr val="FF0000"/>
                </a:solidFill>
              </a:rPr>
              <a:t>pour le suivi administratif des aides à la mobilité</a:t>
            </a:r>
            <a:r>
              <a:rPr lang="fr-FR" sz="2000" dirty="0"/>
              <a:t>) : </a:t>
            </a:r>
            <a:r>
              <a:rPr lang="fr-FR" sz="2000" dirty="0">
                <a:hlinkClick r:id="rId6"/>
              </a:rPr>
              <a:t>outgoing.international@universite-paris-saclay.fr</a:t>
            </a:r>
            <a:r>
              <a:rPr lang="fr-FR" sz="2000" dirty="0"/>
              <a:t> </a:t>
            </a:r>
            <a:r>
              <a:rPr lang="fr-FR" sz="2000" i="1" dirty="0"/>
              <a:t>(merci de mettre systématiquement en copie l’adresse générique du Service des Relations Internationales)</a:t>
            </a:r>
          </a:p>
          <a:p>
            <a:pPr>
              <a:buClr>
                <a:srgbClr val="521B93"/>
              </a:buClr>
              <a:buSzPct val="150000"/>
              <a:buFont typeface="Wingdings" panose="05000000000000000000" pitchFamily="2" charset="2"/>
              <a:buChar char="§"/>
            </a:pPr>
            <a:endParaRPr lang="fr-FR" sz="2000" dirty="0"/>
          </a:p>
          <a:p>
            <a:pPr>
              <a:buClr>
                <a:srgbClr val="521B93"/>
              </a:buClr>
              <a:buSzPct val="150000"/>
              <a:buFont typeface="Wingdings" panose="05000000000000000000" pitchFamily="2" charset="2"/>
              <a:buChar char="§"/>
            </a:pPr>
            <a:endParaRPr lang="fr-FR" sz="2000" dirty="0"/>
          </a:p>
          <a:p>
            <a:pPr>
              <a:buClr>
                <a:srgbClr val="521B93"/>
              </a:buClr>
              <a:buSzPct val="150000"/>
              <a:buFont typeface="Wingdings" panose="05000000000000000000" pitchFamily="2" charset="2"/>
              <a:buChar char="§"/>
            </a:pPr>
            <a:endParaRPr lang="fr-FR" sz="2000" dirty="0"/>
          </a:p>
          <a:p>
            <a:pPr>
              <a:buClr>
                <a:srgbClr val="521B93"/>
              </a:buClr>
              <a:buSzPct val="150000"/>
              <a:buFont typeface="Wingdings" panose="05000000000000000000" pitchFamily="2" charset="2"/>
              <a:buChar char="§"/>
            </a:pPr>
            <a:endParaRPr lang="fr-FR" sz="2000" dirty="0"/>
          </a:p>
          <a:p>
            <a:pPr>
              <a:buClr>
                <a:srgbClr val="521B93"/>
              </a:buClr>
              <a:buSzPct val="150000"/>
              <a:buFont typeface="Wingdings" panose="05000000000000000000" pitchFamily="2" charset="2"/>
              <a:buChar char="§"/>
            </a:pPr>
            <a:endParaRPr lang="fr-FR" sz="2000" dirty="0"/>
          </a:p>
        </p:txBody>
      </p:sp>
    </p:spTree>
    <p:extLst>
      <p:ext uri="{BB962C8B-B14F-4D97-AF65-F5344CB8AC3E}">
        <p14:creationId xmlns:p14="http://schemas.microsoft.com/office/powerpoint/2010/main" val="38850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E350E4C-5FA3-1569-E57D-6A7385730DD4}"/>
              </a:ext>
            </a:extLst>
          </p:cNvPr>
          <p:cNvSpPr txBox="1"/>
          <p:nvPr/>
        </p:nvSpPr>
        <p:spPr>
          <a:xfrm>
            <a:off x="465175" y="3926774"/>
            <a:ext cx="6097772" cy="369332"/>
          </a:xfrm>
          <a:prstGeom prst="rect">
            <a:avLst/>
          </a:prstGeom>
          <a:noFill/>
        </p:spPr>
        <p:txBody>
          <a:bodyPr wrap="square">
            <a:spAutoFit/>
          </a:bodyPr>
          <a:lstStyle/>
          <a:p>
            <a:pPr algn="ctr">
              <a:spcAft>
                <a:spcPts val="600"/>
              </a:spcAft>
            </a:pPr>
            <a:r>
              <a:rPr lang="en-GB" sz="1800" b="1" dirty="0" err="1">
                <a:latin typeface="Aptos Display" panose="020B0004020202020204" pitchFamily="34" charset="0"/>
              </a:rPr>
              <a:t>Erasmouv</a:t>
            </a:r>
            <a:r>
              <a:rPr lang="en-GB" sz="1800" b="1" dirty="0">
                <a:latin typeface="Aptos Display" panose="020B0004020202020204" pitchFamily="34" charset="0"/>
              </a:rPr>
              <a:t> – </a:t>
            </a:r>
            <a:r>
              <a:rPr lang="en-GB" sz="1800" dirty="0">
                <a:latin typeface="Aptos Display" panose="020B0004020202020204" pitchFamily="34" charset="0"/>
              </a:rPr>
              <a:t>Insta : @erasmouv</a:t>
            </a:r>
          </a:p>
        </p:txBody>
      </p:sp>
      <p:pic>
        <p:nvPicPr>
          <p:cNvPr id="6" name="Image 5">
            <a:extLst>
              <a:ext uri="{FF2B5EF4-FFF2-40B4-BE49-F238E27FC236}">
                <a16:creationId xmlns:a16="http://schemas.microsoft.com/office/drawing/2014/main" id="{279BD502-0956-A56F-31F0-08FD11846C24}"/>
              </a:ext>
            </a:extLst>
          </p:cNvPr>
          <p:cNvPicPr>
            <a:picLocks noChangeAspect="1"/>
          </p:cNvPicPr>
          <p:nvPr/>
        </p:nvPicPr>
        <p:blipFill>
          <a:blip r:embed="rId2"/>
          <a:stretch>
            <a:fillRect/>
          </a:stretch>
        </p:blipFill>
        <p:spPr>
          <a:xfrm>
            <a:off x="6956724" y="1411878"/>
            <a:ext cx="2692538" cy="2857647"/>
          </a:xfrm>
          <a:prstGeom prst="rect">
            <a:avLst/>
          </a:prstGeom>
        </p:spPr>
      </p:pic>
      <p:pic>
        <p:nvPicPr>
          <p:cNvPr id="8" name="Image 7">
            <a:extLst>
              <a:ext uri="{FF2B5EF4-FFF2-40B4-BE49-F238E27FC236}">
                <a16:creationId xmlns:a16="http://schemas.microsoft.com/office/drawing/2014/main" id="{8F0A07DC-576A-33D0-A193-6D52DA7EF7A2}"/>
              </a:ext>
            </a:extLst>
          </p:cNvPr>
          <p:cNvPicPr>
            <a:picLocks noChangeAspect="1"/>
          </p:cNvPicPr>
          <p:nvPr/>
        </p:nvPicPr>
        <p:blipFill>
          <a:blip r:embed="rId3"/>
          <a:stretch>
            <a:fillRect/>
          </a:stretch>
        </p:blipFill>
        <p:spPr>
          <a:xfrm>
            <a:off x="1811816" y="1069127"/>
            <a:ext cx="3122244" cy="2857647"/>
          </a:xfrm>
          <a:prstGeom prst="rect">
            <a:avLst/>
          </a:prstGeom>
        </p:spPr>
      </p:pic>
    </p:spTree>
    <p:extLst>
      <p:ext uri="{BB962C8B-B14F-4D97-AF65-F5344CB8AC3E}">
        <p14:creationId xmlns:p14="http://schemas.microsoft.com/office/powerpoint/2010/main" val="107070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2500" y="212725"/>
            <a:ext cx="5444067" cy="752475"/>
          </a:xfrm>
        </p:spPr>
        <p:txBody>
          <a:bodyPr/>
          <a:lstStyle/>
          <a:p>
            <a:pPr algn="ctr"/>
            <a:r>
              <a:rPr lang="fr-FR" b="1" dirty="0">
                <a:solidFill>
                  <a:srgbClr val="0070C0"/>
                </a:solidFill>
              </a:rPr>
              <a:t>Questions/Réponses</a:t>
            </a:r>
          </a:p>
        </p:txBody>
      </p:sp>
      <p:pic>
        <p:nvPicPr>
          <p:cNvPr id="1026" name="Picture 2" descr="uestion words vocabulary image -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693" y="1497078"/>
            <a:ext cx="5944874" cy="318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4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0731" y="1175681"/>
            <a:ext cx="9312165" cy="487827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3600" b="1" u="sng" dirty="0">
                <a:latin typeface="+mj-lt"/>
              </a:rPr>
              <a:t>Conseil</a:t>
            </a:r>
            <a:r>
              <a:rPr lang="fr-FR" sz="3600" dirty="0">
                <a:latin typeface="+mj-lt"/>
              </a:rPr>
              <a:t> </a:t>
            </a:r>
          </a:p>
          <a:p>
            <a:pPr algn="ctr"/>
            <a:endParaRPr lang="fr-FR" sz="3600" dirty="0">
              <a:latin typeface="+mj-lt"/>
            </a:endParaRPr>
          </a:p>
          <a:p>
            <a:pPr algn="ctr"/>
            <a:r>
              <a:rPr lang="fr-FR" sz="3600" dirty="0">
                <a:latin typeface="+mj-lt"/>
              </a:rPr>
              <a:t>Consultez votre adresse mail </a:t>
            </a:r>
            <a:r>
              <a:rPr lang="fr-FR" sz="3600" b="1" u="sng" dirty="0">
                <a:solidFill>
                  <a:srgbClr val="0070C0"/>
                </a:solidFill>
                <a:latin typeface="+mj-lt"/>
              </a:rPr>
              <a:t>Paris-Saclay </a:t>
            </a:r>
            <a:r>
              <a:rPr lang="fr-FR" sz="3600" dirty="0">
                <a:latin typeface="+mj-lt"/>
              </a:rPr>
              <a:t>très régulièrement. Tous les mails avant, pendant et après votre mobilité seront envoyés sur cette adresse.</a:t>
            </a:r>
          </a:p>
          <a:p>
            <a:pPr algn="ctr"/>
            <a:endParaRPr lang="fr-FR" sz="3600" dirty="0">
              <a:latin typeface="+mj-lt"/>
            </a:endParaRPr>
          </a:p>
          <a:p>
            <a:pPr algn="ctr"/>
            <a:r>
              <a:rPr lang="fr-FR" sz="3600" b="1" dirty="0">
                <a:latin typeface="+mj-lt"/>
              </a:rPr>
              <a:t>Ne ratez pas des informations importantes par négligence !</a:t>
            </a:r>
          </a:p>
        </p:txBody>
      </p:sp>
    </p:spTree>
    <p:extLst>
      <p:ext uri="{BB962C8B-B14F-4D97-AF65-F5344CB8AC3E}">
        <p14:creationId xmlns:p14="http://schemas.microsoft.com/office/powerpoint/2010/main" val="226660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0298" y="928809"/>
            <a:ext cx="11241592" cy="5589319"/>
          </a:xfrm>
        </p:spPr>
        <p:txBody>
          <a:bodyPr>
            <a:noAutofit/>
          </a:bodyPr>
          <a:lstStyle/>
          <a:p>
            <a:pPr marL="457200" indent="-457200">
              <a:buClr>
                <a:srgbClr val="521B93"/>
              </a:buClr>
              <a:buSzPct val="150000"/>
              <a:buFont typeface="+mj-lt"/>
              <a:buAutoNum type="arabicPeriod"/>
            </a:pPr>
            <a:r>
              <a:rPr lang="fr-FR" sz="2200" b="1" dirty="0">
                <a:solidFill>
                  <a:srgbClr val="7030A0"/>
                </a:solidFill>
                <a:latin typeface="Calibri Light" panose="020F0302020204030204" pitchFamily="34" charset="0"/>
                <a:cs typeface="Times New Roman" panose="02020603050405020304" pitchFamily="18" charset="0"/>
              </a:rPr>
              <a:t>J’ai reçu un mail de mon université d’accueil</a:t>
            </a:r>
            <a:r>
              <a:rPr lang="fr-FR" sz="2200" dirty="0">
                <a:solidFill>
                  <a:srgbClr val="7030A0"/>
                </a:solidFill>
                <a:latin typeface="Calibri Light" panose="020F0302020204030204" pitchFamily="34" charset="0"/>
                <a:cs typeface="Times New Roman" panose="02020603050405020304" pitchFamily="18" charset="0"/>
              </a:rPr>
              <a:t>, </a:t>
            </a:r>
            <a:r>
              <a:rPr lang="fr-FR" sz="2200" dirty="0">
                <a:latin typeface="Calibri Light" panose="020F0302020204030204" pitchFamily="34" charset="0"/>
                <a:cs typeface="Times New Roman" panose="02020603050405020304" pitchFamily="18" charset="0"/>
              </a:rPr>
              <a:t>avec des renseignements sur la procédure d’inscription.</a:t>
            </a:r>
          </a:p>
          <a:p>
            <a:pPr marL="457200" indent="-457200">
              <a:buClr>
                <a:srgbClr val="521B93"/>
              </a:buClr>
              <a:buSzPct val="200000"/>
              <a:buFont typeface="+mj-lt"/>
              <a:buAutoNum type="arabicPeriod"/>
            </a:pPr>
            <a:endParaRPr lang="fr-FR" sz="2200" dirty="0">
              <a:latin typeface="Calibri Light" panose="020F0302020204030204" pitchFamily="34" charset="0"/>
              <a:cs typeface="Times New Roman" panose="02020603050405020304" pitchFamily="18" charset="0"/>
            </a:endParaRPr>
          </a:p>
          <a:p>
            <a:pPr marL="457200" indent="-457200">
              <a:buClr>
                <a:srgbClr val="521B93"/>
              </a:buClr>
              <a:buSzPct val="150000"/>
              <a:buFont typeface="+mj-lt"/>
              <a:buAutoNum type="arabicPeriod"/>
            </a:pPr>
            <a:r>
              <a:rPr lang="fr-FR" sz="2200" b="1" dirty="0">
                <a:solidFill>
                  <a:srgbClr val="7030A0"/>
                </a:solidFill>
                <a:latin typeface="Calibri Light" panose="020F0302020204030204" pitchFamily="34" charset="0"/>
                <a:cs typeface="Times New Roman" panose="02020603050405020304" pitchFamily="18" charset="0"/>
              </a:rPr>
              <a:t>Je m’inscris dans mon université d’accueil </a:t>
            </a:r>
            <a:r>
              <a:rPr lang="fr-FR" sz="2200" u="sng" dirty="0">
                <a:latin typeface="Calibri Light" panose="020F0302020204030204" pitchFamily="34" charset="0"/>
                <a:cs typeface="Times New Roman" panose="02020603050405020304" pitchFamily="18" charset="0"/>
              </a:rPr>
              <a:t>en respectant les délais !</a:t>
            </a:r>
            <a:r>
              <a:rPr lang="fr-FR" sz="2200" dirty="0">
                <a:latin typeface="Calibri Light" panose="020F0302020204030204" pitchFamily="34" charset="0"/>
                <a:cs typeface="Times New Roman" panose="02020603050405020304" pitchFamily="18" charset="0"/>
              </a:rPr>
              <a:t>	</a:t>
            </a:r>
            <a:endParaRPr lang="fr-FR" sz="2200" u="sng" dirty="0">
              <a:latin typeface="Calibri Light" panose="020F0302020204030204" pitchFamily="34" charset="0"/>
              <a:cs typeface="Times New Roman" panose="02020603050405020304" pitchFamily="18" charset="0"/>
            </a:endParaRPr>
          </a:p>
          <a:p>
            <a:pPr marL="452438" indent="-452438">
              <a:buClr>
                <a:srgbClr val="521B93"/>
              </a:buClr>
              <a:buSzPct val="150000"/>
              <a:buNone/>
            </a:pPr>
            <a:endParaRPr lang="fr-FR" sz="2200" u="sng" dirty="0">
              <a:latin typeface="Calibri Light" panose="020F0302020204030204" pitchFamily="34" charset="0"/>
              <a:cs typeface="Times New Roman" panose="02020603050405020304" pitchFamily="18" charset="0"/>
            </a:endParaRPr>
          </a:p>
          <a:p>
            <a:pPr marL="452438" indent="-452438">
              <a:buClr>
                <a:srgbClr val="521B93"/>
              </a:buClr>
              <a:buSzPct val="150000"/>
              <a:buNone/>
            </a:pPr>
            <a:r>
              <a:rPr lang="fr-FR" sz="2200" dirty="0">
                <a:latin typeface="Calibri Light" panose="020F0302020204030204" pitchFamily="34" charset="0"/>
                <a:cs typeface="Times New Roman" panose="02020603050405020304" pitchFamily="18" charset="0"/>
              </a:rPr>
              <a:t>		</a:t>
            </a:r>
            <a:r>
              <a:rPr lang="fr-FR" sz="2200" u="sng" dirty="0">
                <a:latin typeface="Calibri Light" panose="020F0302020204030204" pitchFamily="34" charset="0"/>
                <a:cs typeface="Times New Roman" panose="02020603050405020304" pitchFamily="18" charset="0"/>
              </a:rPr>
              <a:t>Attention</a:t>
            </a:r>
            <a:r>
              <a:rPr lang="fr-FR" sz="2200" dirty="0">
                <a:latin typeface="Calibri Light" panose="020F0302020204030204" pitchFamily="34" charset="0"/>
                <a:cs typeface="Times New Roman" panose="02020603050405020304" pitchFamily="18" charset="0"/>
              </a:rPr>
              <a:t> : il faudra également </a:t>
            </a:r>
            <a:r>
              <a:rPr lang="fr-FR" sz="2200" b="1" dirty="0">
                <a:solidFill>
                  <a:srgbClr val="FF0000"/>
                </a:solidFill>
                <a:latin typeface="Calibri Light" panose="020F0302020204030204" pitchFamily="34" charset="0"/>
                <a:cs typeface="Times New Roman" panose="02020603050405020304" pitchFamily="18" charset="0"/>
              </a:rPr>
              <a:t>vous réinscrire à la Faculté Jean Monnet </a:t>
            </a:r>
            <a:r>
              <a:rPr lang="fr-FR" sz="2200" dirty="0">
                <a:latin typeface="Calibri Light" panose="020F0302020204030204" pitchFamily="34" charset="0"/>
                <a:cs typeface="Times New Roman" panose="02020603050405020304" pitchFamily="18" charset="0"/>
              </a:rPr>
              <a:t>dans l’un des parcours de votre licence 3 </a:t>
            </a:r>
          </a:p>
          <a:p>
            <a:pPr marL="1071563" indent="-177800">
              <a:buClr>
                <a:srgbClr val="521B93"/>
              </a:buClr>
              <a:buSzPct val="150000"/>
              <a:buFontTx/>
              <a:buChar char="-"/>
            </a:pPr>
            <a:r>
              <a:rPr lang="fr-FR" sz="2200" dirty="0">
                <a:latin typeface="Calibri Light" panose="020F0302020204030204" pitchFamily="34" charset="0"/>
                <a:cs typeface="Times New Roman" panose="02020603050405020304" pitchFamily="18" charset="0"/>
              </a:rPr>
              <a:t>Droit public / Droit privé</a:t>
            </a:r>
          </a:p>
          <a:p>
            <a:pPr marL="1071563" indent="-177800">
              <a:buClr>
                <a:srgbClr val="521B93"/>
              </a:buClr>
              <a:buSzPct val="150000"/>
              <a:buFontTx/>
              <a:buChar char="-"/>
            </a:pPr>
            <a:r>
              <a:rPr lang="fr-FR" sz="2200" dirty="0">
                <a:latin typeface="Calibri Light" panose="020F0302020204030204" pitchFamily="34" charset="0"/>
                <a:cs typeface="Times New Roman" panose="02020603050405020304" pitchFamily="18" charset="0"/>
              </a:rPr>
              <a:t>Economie appliquée / Gestion des entreprises</a:t>
            </a:r>
          </a:p>
          <a:p>
            <a:pPr marL="457200" indent="-457200">
              <a:buClr>
                <a:srgbClr val="521B93"/>
              </a:buClr>
              <a:buSzPct val="150000"/>
              <a:buFont typeface="+mj-lt"/>
              <a:buAutoNum type="arabicPeriod"/>
            </a:pPr>
            <a:endParaRPr lang="fr-FR" sz="2200" dirty="0">
              <a:latin typeface="Calibri Light" panose="020F0302020204030204" pitchFamily="34" charset="0"/>
              <a:cs typeface="Times New Roman" panose="02020603050405020304" pitchFamily="18" charset="0"/>
            </a:endParaRPr>
          </a:p>
        </p:txBody>
      </p:sp>
      <p:sp>
        <p:nvSpPr>
          <p:cNvPr id="4" name="ZoneTexte 3"/>
          <p:cNvSpPr txBox="1"/>
          <p:nvPr/>
        </p:nvSpPr>
        <p:spPr>
          <a:xfrm>
            <a:off x="3422259" y="24316"/>
            <a:ext cx="4377865" cy="523220"/>
          </a:xfrm>
          <a:prstGeom prst="rect">
            <a:avLst/>
          </a:prstGeom>
          <a:noFill/>
        </p:spPr>
        <p:txBody>
          <a:bodyPr wrap="none" rtlCol="0">
            <a:spAutoFit/>
          </a:bodyPr>
          <a:lstStyle/>
          <a:p>
            <a:r>
              <a:rPr lang="fr-FR" sz="2800" b="1" dirty="0">
                <a:solidFill>
                  <a:schemeClr val="accent1"/>
                </a:solidFill>
                <a:latin typeface="+mj-lt"/>
              </a:rPr>
              <a:t>Les formalités administratives</a:t>
            </a:r>
          </a:p>
        </p:txBody>
      </p:sp>
    </p:spTree>
    <p:extLst>
      <p:ext uri="{BB962C8B-B14F-4D97-AF65-F5344CB8AC3E}">
        <p14:creationId xmlns:p14="http://schemas.microsoft.com/office/powerpoint/2010/main" val="207259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8463" y="547536"/>
            <a:ext cx="10617200" cy="6052020"/>
          </a:xfrm>
        </p:spPr>
        <p:txBody>
          <a:bodyPr>
            <a:noAutofit/>
          </a:bodyPr>
          <a:lstStyle/>
          <a:p>
            <a:pPr marL="457200" indent="-457200">
              <a:buClr>
                <a:srgbClr val="521B93"/>
              </a:buClr>
              <a:buSzPct val="150000"/>
              <a:buFont typeface="+mj-lt"/>
              <a:buAutoNum type="arabicPeriod" startAt="3"/>
            </a:pPr>
            <a:r>
              <a:rPr lang="fr-FR" sz="2200" b="1" dirty="0">
                <a:solidFill>
                  <a:srgbClr val="7030A0"/>
                </a:solidFill>
                <a:latin typeface="Calibri Light" panose="020F0302020204030204" pitchFamily="34" charset="0"/>
                <a:cs typeface="Times New Roman" panose="02020603050405020304" pitchFamily="18" charset="0"/>
              </a:rPr>
              <a:t>Je prépare mon contrat pédagogique (plan de cours /</a:t>
            </a:r>
            <a:r>
              <a:rPr lang="fr-FR" sz="2200" b="1" i="1" dirty="0" err="1">
                <a:solidFill>
                  <a:srgbClr val="7030A0"/>
                </a:solidFill>
                <a:latin typeface="Calibri Light" panose="020F0302020204030204" pitchFamily="34" charset="0"/>
                <a:cs typeface="Times New Roman" panose="02020603050405020304" pitchFamily="18" charset="0"/>
              </a:rPr>
              <a:t>learning</a:t>
            </a:r>
            <a:r>
              <a:rPr lang="fr-FR" sz="2200" b="1" i="1" dirty="0">
                <a:solidFill>
                  <a:srgbClr val="7030A0"/>
                </a:solidFill>
                <a:latin typeface="Calibri Light" panose="020F0302020204030204" pitchFamily="34" charset="0"/>
                <a:cs typeface="Times New Roman" panose="02020603050405020304" pitchFamily="18" charset="0"/>
              </a:rPr>
              <a:t> agreement)</a:t>
            </a:r>
            <a:r>
              <a:rPr lang="fr-FR" sz="2200" b="1" dirty="0">
                <a:solidFill>
                  <a:srgbClr val="7030A0"/>
                </a:solidFill>
                <a:latin typeface="Calibri Light" panose="020F0302020204030204" pitchFamily="34" charset="0"/>
                <a:cs typeface="Times New Roman" panose="02020603050405020304" pitchFamily="18" charset="0"/>
              </a:rPr>
              <a:t> </a:t>
            </a:r>
          </a:p>
          <a:p>
            <a:pPr marL="0" indent="0">
              <a:buClr>
                <a:srgbClr val="521B93"/>
              </a:buClr>
              <a:buSzPct val="150000"/>
              <a:buNone/>
            </a:pPr>
            <a:r>
              <a:rPr lang="fr-FR" sz="2200" b="1" dirty="0">
                <a:latin typeface="Calibri Light" panose="020F0302020204030204" pitchFamily="34" charset="0"/>
                <a:cs typeface="Times New Roman" panose="02020603050405020304" pitchFamily="18" charset="0"/>
              </a:rPr>
              <a:t>Je dois pouvoir valider </a:t>
            </a:r>
            <a:r>
              <a:rPr lang="fr-FR" sz="2200" b="1" dirty="0">
                <a:solidFill>
                  <a:srgbClr val="FF0000"/>
                </a:solidFill>
                <a:latin typeface="Calibri Light" panose="020F0302020204030204" pitchFamily="34" charset="0"/>
                <a:cs typeface="Times New Roman" panose="02020603050405020304" pitchFamily="18" charset="0"/>
              </a:rPr>
              <a:t>60 ECTS au minimum pour l’année</a:t>
            </a:r>
            <a:r>
              <a:rPr lang="fr-FR" sz="2200" i="1" dirty="0">
                <a:solidFill>
                  <a:srgbClr val="FF0000"/>
                </a:solidFill>
                <a:latin typeface="Calibri Light" panose="020F0302020204030204" pitchFamily="34" charset="0"/>
                <a:cs typeface="Times New Roman" panose="02020603050405020304" pitchFamily="18" charset="0"/>
              </a:rPr>
              <a:t>, 30 ECTS par semestre</a:t>
            </a:r>
            <a:r>
              <a:rPr lang="fr-FR" sz="2200" dirty="0">
                <a:latin typeface="Calibri Light" panose="020F0302020204030204" pitchFamily="34" charset="0"/>
                <a:cs typeface="Times New Roman" panose="02020603050405020304" pitchFamily="18" charset="0"/>
              </a:rPr>
              <a:t>, ou l’équivalent dans mon pays d’accueil si hors Europe.</a:t>
            </a:r>
          </a:p>
          <a:p>
            <a:pPr marL="809625" indent="-95250">
              <a:buClr>
                <a:srgbClr val="521B93"/>
              </a:buClr>
              <a:buSzPct val="150000"/>
            </a:pPr>
            <a:r>
              <a:rPr lang="fr-FR" sz="2200" dirty="0">
                <a:latin typeface="Calibri Light" panose="020F0302020204030204" pitchFamily="34" charset="0"/>
                <a:cs typeface="Times New Roman" panose="02020603050405020304" pitchFamily="18" charset="0"/>
              </a:rPr>
              <a:t>	Japon, Taïwan, Canada, Etats-Unis  : 1 crédit = 2 ECTS</a:t>
            </a:r>
          </a:p>
          <a:p>
            <a:pPr marL="809625" indent="-95250">
              <a:buClr>
                <a:srgbClr val="521B93"/>
              </a:buClr>
              <a:buSzPct val="150000"/>
            </a:pPr>
            <a:r>
              <a:rPr lang="fr-FR" sz="2200" dirty="0">
                <a:latin typeface="Calibri Light" panose="020F0302020204030204" pitchFamily="34" charset="0"/>
                <a:cs typeface="Times New Roman" panose="02020603050405020304" pitchFamily="18" charset="0"/>
              </a:rPr>
              <a:t>	Brésil, Chine : 1 crédit = 1, 5 ECTS</a:t>
            </a:r>
          </a:p>
          <a:p>
            <a:pPr marL="714375" indent="0">
              <a:buClr>
                <a:srgbClr val="521B93"/>
              </a:buClr>
              <a:buSzPct val="150000"/>
              <a:buNone/>
            </a:pPr>
            <a:endParaRPr lang="fr-FR" sz="800" u="sng" dirty="0">
              <a:latin typeface="Calibri Light" panose="020F0302020204030204" pitchFamily="34" charset="0"/>
              <a:cs typeface="Times New Roman" panose="02020603050405020304" pitchFamily="18" charset="0"/>
            </a:endParaRPr>
          </a:p>
          <a:p>
            <a:pPr marL="714375" indent="0">
              <a:buClr>
                <a:srgbClr val="521B93"/>
              </a:buClr>
              <a:buSzPct val="150000"/>
              <a:buNone/>
            </a:pPr>
            <a:r>
              <a:rPr lang="fr-FR" sz="2200" u="sng" dirty="0">
                <a:latin typeface="Calibri Light" panose="020F0302020204030204" pitchFamily="34" charset="0"/>
                <a:cs typeface="Times New Roman" panose="02020603050405020304" pitchFamily="18" charset="0"/>
              </a:rPr>
              <a:t>Attention</a:t>
            </a:r>
            <a:r>
              <a:rPr lang="fr-FR" sz="2200" dirty="0">
                <a:latin typeface="Calibri Light" panose="020F0302020204030204" pitchFamily="34" charset="0"/>
                <a:cs typeface="Times New Roman" panose="02020603050405020304" pitchFamily="18" charset="0"/>
              </a:rPr>
              <a:t> : </a:t>
            </a:r>
          </a:p>
          <a:p>
            <a:pPr>
              <a:buClr>
                <a:srgbClr val="521B93"/>
              </a:buClr>
              <a:buSzPct val="150000"/>
              <a:buFont typeface="Wingdings" panose="05000000000000000000" pitchFamily="2" charset="2"/>
              <a:buChar char="Ø"/>
            </a:pPr>
            <a:r>
              <a:rPr lang="fr-FR" sz="2200" b="1" dirty="0">
                <a:latin typeface="Calibri Light" panose="020F0302020204030204" pitchFamily="34" charset="0"/>
                <a:cs typeface="Times New Roman" panose="02020603050405020304" pitchFamily="18" charset="0"/>
              </a:rPr>
              <a:t>Le contenu du contrat pédagogique doit être cohérent avec le contrat pédagogique du parcours de licence de Paris-Saclay choisi. </a:t>
            </a:r>
          </a:p>
          <a:p>
            <a:pPr>
              <a:buClr>
                <a:srgbClr val="521B93"/>
              </a:buClr>
              <a:buSzPct val="150000"/>
              <a:buFont typeface="Wingdings" panose="05000000000000000000" pitchFamily="2" charset="2"/>
              <a:buChar char="Ø"/>
            </a:pPr>
            <a:r>
              <a:rPr lang="fr-FR" sz="2200" dirty="0">
                <a:latin typeface="Calibri Light" panose="020F0302020204030204" pitchFamily="34" charset="0"/>
                <a:cs typeface="Times New Roman" panose="02020603050405020304" pitchFamily="18" charset="0"/>
              </a:rPr>
              <a:t>Les ECTS pour cours de langue sont autorisés mais </a:t>
            </a:r>
            <a:r>
              <a:rPr lang="fr-FR" sz="2200" b="1" dirty="0">
                <a:latin typeface="Calibri Light" panose="020F0302020204030204" pitchFamily="34" charset="0"/>
                <a:cs typeface="Times New Roman" panose="02020603050405020304" pitchFamily="18" charset="0"/>
              </a:rPr>
              <a:t>ne doivent pas dépasser 10 % du total (6 ECTS pour l’année), </a:t>
            </a:r>
            <a:r>
              <a:rPr lang="fr-FR" sz="2200" u="sng" dirty="0">
                <a:latin typeface="Calibri Light" panose="020F0302020204030204" pitchFamily="34" charset="0"/>
                <a:cs typeface="Times New Roman" panose="02020603050405020304" pitchFamily="18" charset="0"/>
              </a:rPr>
              <a:t>sauf pour la Chine et Taïwan </a:t>
            </a:r>
            <a:r>
              <a:rPr lang="fr-FR" sz="2200" dirty="0">
                <a:latin typeface="Calibri Light" panose="020F0302020204030204" pitchFamily="34" charset="0"/>
                <a:cs typeface="Times New Roman" panose="02020603050405020304" pitchFamily="18" charset="0"/>
              </a:rPr>
              <a:t>: 20% maximum du total (12 ECTS pour l’année). </a:t>
            </a:r>
          </a:p>
          <a:p>
            <a:pPr>
              <a:buClr>
                <a:srgbClr val="521B93"/>
              </a:buClr>
              <a:buSzPct val="150000"/>
              <a:buFont typeface="Wingdings" panose="05000000000000000000" pitchFamily="2" charset="2"/>
              <a:buChar char="Ø"/>
            </a:pPr>
            <a:r>
              <a:rPr lang="fr-FR" sz="2200" dirty="0">
                <a:latin typeface="Calibri Light" panose="020F0302020204030204" pitchFamily="34" charset="0"/>
                <a:cs typeface="Times New Roman" panose="02020603050405020304" pitchFamily="18" charset="0"/>
              </a:rPr>
              <a:t> Il est possible de prendre plus de 60 ECTS (un petit dépassement peut permettre de sécuriser la validation de l’année, en cas de non-validation d’une UE). </a:t>
            </a:r>
          </a:p>
          <a:p>
            <a:pPr marL="0" indent="0">
              <a:buClr>
                <a:srgbClr val="521B93"/>
              </a:buClr>
              <a:buSzPct val="150000"/>
              <a:buNone/>
            </a:pPr>
            <a:r>
              <a:rPr lang="fr-FR" sz="2200" b="1" dirty="0">
                <a:solidFill>
                  <a:srgbClr val="C00000"/>
                </a:solidFill>
                <a:latin typeface="Calibri Light" panose="020F0302020204030204" pitchFamily="34" charset="0"/>
                <a:cs typeface="Times New Roman" panose="02020603050405020304" pitchFamily="18" charset="0"/>
              </a:rPr>
              <a:t>Le contrat pédagogique doit être validé par : </a:t>
            </a:r>
          </a:p>
          <a:p>
            <a:pPr marL="0" indent="0">
              <a:lnSpc>
                <a:spcPct val="100000"/>
              </a:lnSpc>
              <a:spcBef>
                <a:spcPts val="0"/>
              </a:spcBef>
              <a:buNone/>
            </a:pPr>
            <a:r>
              <a:rPr lang="fr-FR" sz="2000" dirty="0"/>
              <a:t> </a:t>
            </a:r>
            <a:r>
              <a:rPr lang="fr-FR" sz="2000" dirty="0">
                <a:solidFill>
                  <a:srgbClr val="C00000"/>
                </a:solidFill>
              </a:rPr>
              <a:t>- Droit: Pauline ABADIE </a:t>
            </a:r>
          </a:p>
          <a:p>
            <a:pPr marL="0" indent="0">
              <a:lnSpc>
                <a:spcPct val="100000"/>
              </a:lnSpc>
              <a:spcBef>
                <a:spcPts val="0"/>
              </a:spcBef>
              <a:buNone/>
            </a:pPr>
            <a:r>
              <a:rPr lang="fr-FR" sz="2000" dirty="0">
                <a:solidFill>
                  <a:srgbClr val="C00000"/>
                </a:solidFill>
              </a:rPr>
              <a:t>- Eco/Gestion: Valérie NICOLAS-HEMAR</a:t>
            </a:r>
          </a:p>
          <a:p>
            <a:pPr marL="0" indent="0">
              <a:buClr>
                <a:srgbClr val="521B93"/>
              </a:buClr>
              <a:buSzPct val="150000"/>
              <a:buNone/>
            </a:pPr>
            <a:br>
              <a:rPr lang="fr-FR" sz="2200" b="1" dirty="0">
                <a:solidFill>
                  <a:srgbClr val="C00000"/>
                </a:solidFill>
                <a:latin typeface="Calibri Light" panose="020F0302020204030204" pitchFamily="34" charset="0"/>
                <a:cs typeface="Times New Roman" panose="02020603050405020304" pitchFamily="18" charset="0"/>
              </a:rPr>
            </a:br>
            <a:r>
              <a:rPr lang="fr-FR" sz="2200" dirty="0">
                <a:solidFill>
                  <a:srgbClr val="C00000"/>
                </a:solidFill>
                <a:latin typeface="Calibri Light" panose="020F0302020204030204" pitchFamily="34" charset="0"/>
                <a:cs typeface="Times New Roman" panose="02020603050405020304" pitchFamily="18" charset="0"/>
              </a:rPr>
              <a:t> </a:t>
            </a:r>
          </a:p>
          <a:p>
            <a:pPr marL="0" indent="0">
              <a:buClr>
                <a:srgbClr val="521B93"/>
              </a:buClr>
              <a:buSzPct val="150000"/>
              <a:buNone/>
            </a:pPr>
            <a:endParaRPr lang="fr-FR" sz="2200" dirty="0">
              <a:latin typeface="Calibri Light" panose="020F0302020204030204" pitchFamily="34" charset="0"/>
              <a:cs typeface="Times New Roman" panose="02020603050405020304" pitchFamily="18" charset="0"/>
            </a:endParaRPr>
          </a:p>
        </p:txBody>
      </p:sp>
      <p:sp>
        <p:nvSpPr>
          <p:cNvPr id="4" name="ZoneTexte 3"/>
          <p:cNvSpPr txBox="1"/>
          <p:nvPr/>
        </p:nvSpPr>
        <p:spPr>
          <a:xfrm>
            <a:off x="3422259" y="24316"/>
            <a:ext cx="4377865" cy="523220"/>
          </a:xfrm>
          <a:prstGeom prst="rect">
            <a:avLst/>
          </a:prstGeom>
          <a:noFill/>
        </p:spPr>
        <p:txBody>
          <a:bodyPr wrap="none" rtlCol="0">
            <a:spAutoFit/>
          </a:bodyPr>
          <a:lstStyle/>
          <a:p>
            <a:r>
              <a:rPr lang="fr-FR" sz="2800" b="1" dirty="0">
                <a:solidFill>
                  <a:schemeClr val="accent1"/>
                </a:solidFill>
                <a:latin typeface="+mj-lt"/>
              </a:rPr>
              <a:t>Les formalités administratives</a:t>
            </a:r>
          </a:p>
        </p:txBody>
      </p:sp>
    </p:spTree>
    <p:extLst>
      <p:ext uri="{BB962C8B-B14F-4D97-AF65-F5344CB8AC3E}">
        <p14:creationId xmlns:p14="http://schemas.microsoft.com/office/powerpoint/2010/main" val="292307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73BCBD73-C5D9-4CF7-9088-A864138E1A6C}"/>
              </a:ext>
            </a:extLst>
          </p:cNvPr>
          <p:cNvPicPr>
            <a:picLocks noChangeAspect="1"/>
          </p:cNvPicPr>
          <p:nvPr/>
        </p:nvPicPr>
        <p:blipFill>
          <a:blip r:embed="rId2"/>
          <a:stretch>
            <a:fillRect/>
          </a:stretch>
        </p:blipFill>
        <p:spPr>
          <a:xfrm>
            <a:off x="5176838" y="796925"/>
            <a:ext cx="6832600" cy="3582988"/>
          </a:xfrm>
          <a:prstGeom prst="rect">
            <a:avLst/>
          </a:prstGeom>
        </p:spPr>
      </p:pic>
      <p:pic>
        <p:nvPicPr>
          <p:cNvPr id="7" name="Image 6">
            <a:extLst>
              <a:ext uri="{FF2B5EF4-FFF2-40B4-BE49-F238E27FC236}">
                <a16:creationId xmlns:a16="http://schemas.microsoft.com/office/drawing/2014/main" id="{7D38915D-B753-4AC3-B57C-3031FB06B26D}"/>
              </a:ext>
            </a:extLst>
          </p:cNvPr>
          <p:cNvPicPr>
            <a:picLocks noChangeAspect="1"/>
          </p:cNvPicPr>
          <p:nvPr/>
        </p:nvPicPr>
        <p:blipFill rotWithShape="1">
          <a:blip r:embed="rId3"/>
          <a:srcRect l="14548" r="16506"/>
          <a:stretch/>
        </p:blipFill>
        <p:spPr>
          <a:xfrm>
            <a:off x="5176838" y="4445000"/>
            <a:ext cx="6832600" cy="1779588"/>
          </a:xfrm>
          <a:prstGeom prst="rect">
            <a:avLst/>
          </a:prstGeom>
        </p:spPr>
      </p:pic>
      <p:sp>
        <p:nvSpPr>
          <p:cNvPr id="2" name="Titre 1"/>
          <p:cNvSpPr>
            <a:spLocks noGrp="1"/>
          </p:cNvSpPr>
          <p:nvPr>
            <p:ph type="title"/>
          </p:nvPr>
        </p:nvSpPr>
        <p:spPr>
          <a:xfrm>
            <a:off x="838200" y="557189"/>
            <a:ext cx="3966463" cy="5571900"/>
          </a:xfrm>
        </p:spPr>
        <p:txBody>
          <a:bodyPr vert="horz" lIns="91440" tIns="45720" rIns="91440" bIns="45720" rtlCol="0" anchor="ctr">
            <a:normAutofit/>
          </a:bodyPr>
          <a:lstStyle/>
          <a:p>
            <a:r>
              <a:rPr lang="fr-FR" sz="2800" b="1" kern="1200" dirty="0">
                <a:solidFill>
                  <a:srgbClr val="7030A0"/>
                </a:solidFill>
                <a:latin typeface="+mj-lt"/>
                <a:ea typeface="+mj-ea"/>
                <a:cs typeface="+mj-cs"/>
              </a:rPr>
              <a:t>Le contrat pédagogique Erasmus+ </a:t>
            </a:r>
            <a:r>
              <a:rPr lang="fr-FR" sz="2800" kern="1200" dirty="0">
                <a:solidFill>
                  <a:schemeClr val="tx1"/>
                </a:solidFill>
                <a:latin typeface="+mj-lt"/>
                <a:ea typeface="+mj-ea"/>
                <a:cs typeface="+mj-cs"/>
              </a:rPr>
              <a:t>(</a:t>
            </a:r>
            <a:r>
              <a:rPr lang="fr-FR" sz="2800" b="1" kern="1200" cap="small" dirty="0">
                <a:solidFill>
                  <a:schemeClr val="tx1"/>
                </a:solidFill>
                <a:latin typeface="+mj-lt"/>
                <a:ea typeface="+mj-ea"/>
                <a:cs typeface="+mj-cs"/>
              </a:rPr>
              <a:t>pour les mobilités </a:t>
            </a:r>
            <a:r>
              <a:rPr lang="fr-FR" sz="2800" b="1" u="sng" kern="1200" cap="small" dirty="0">
                <a:solidFill>
                  <a:schemeClr val="tx1"/>
                </a:solidFill>
                <a:latin typeface="+mj-lt"/>
                <a:ea typeface="+mj-ea"/>
                <a:cs typeface="+mj-cs"/>
              </a:rPr>
              <a:t>en Europe</a:t>
            </a:r>
            <a:r>
              <a:rPr lang="fr-FR" sz="2800" kern="1200" dirty="0">
                <a:solidFill>
                  <a:schemeClr val="tx1"/>
                </a:solidFill>
                <a:latin typeface="+mj-lt"/>
                <a:ea typeface="+mj-ea"/>
                <a:cs typeface="+mj-cs"/>
              </a:rPr>
              <a:t>)</a:t>
            </a:r>
            <a:br>
              <a:rPr lang="fr-FR" sz="2400" kern="1200" dirty="0">
                <a:solidFill>
                  <a:schemeClr val="tx1"/>
                </a:solidFill>
                <a:latin typeface="+mj-lt"/>
                <a:ea typeface="+mj-ea"/>
                <a:cs typeface="+mj-cs"/>
              </a:rPr>
            </a:br>
            <a:br>
              <a:rPr lang="fr-FR" sz="2400" kern="1200" dirty="0">
                <a:solidFill>
                  <a:schemeClr val="tx1"/>
                </a:solidFill>
                <a:latin typeface="+mj-lt"/>
                <a:ea typeface="+mj-ea"/>
                <a:cs typeface="+mj-cs"/>
              </a:rPr>
            </a:br>
            <a:r>
              <a:rPr lang="fr-FR" sz="2400" kern="1200" dirty="0">
                <a:solidFill>
                  <a:schemeClr val="tx1"/>
                </a:solidFill>
                <a:latin typeface="+mj-lt"/>
                <a:ea typeface="+mj-ea"/>
                <a:cs typeface="+mj-cs"/>
              </a:rPr>
              <a:t>A compléter sur le portail des étudiants sortants, dans la section « Contrat pédagogique »</a:t>
            </a:r>
            <a:br>
              <a:rPr lang="fr-FR" sz="2400" kern="1200" dirty="0">
                <a:solidFill>
                  <a:schemeClr val="tx1"/>
                </a:solidFill>
                <a:latin typeface="+mj-lt"/>
                <a:ea typeface="+mj-ea"/>
                <a:cs typeface="+mj-cs"/>
              </a:rPr>
            </a:br>
            <a:br>
              <a:rPr lang="fr-FR" sz="2400" kern="1200" dirty="0">
                <a:solidFill>
                  <a:schemeClr val="tx1"/>
                </a:solidFill>
                <a:latin typeface="+mj-lt"/>
                <a:ea typeface="+mj-ea"/>
                <a:cs typeface="+mj-cs"/>
              </a:rPr>
            </a:br>
            <a:r>
              <a:rPr lang="fr-FR" sz="2400" kern="1200" dirty="0">
                <a:solidFill>
                  <a:srgbClr val="C00000"/>
                </a:solidFill>
                <a:latin typeface="+mj-lt"/>
                <a:ea typeface="+mj-ea"/>
                <a:cs typeface="+mj-cs"/>
              </a:rPr>
              <a:t>Cf. le tuto transmis par les RI de Jean Monnet</a:t>
            </a:r>
            <a:br>
              <a:rPr lang="fr-FR" sz="2400" kern="1200" dirty="0">
                <a:solidFill>
                  <a:schemeClr val="tx1"/>
                </a:solidFill>
                <a:latin typeface="+mj-lt"/>
                <a:ea typeface="+mj-ea"/>
                <a:cs typeface="+mj-cs"/>
              </a:rPr>
            </a:br>
            <a:br>
              <a:rPr lang="fr-FR" sz="2400" b="1" i="1" kern="1200" dirty="0">
                <a:solidFill>
                  <a:schemeClr val="tx1"/>
                </a:solidFill>
                <a:latin typeface="+mj-lt"/>
                <a:ea typeface="+mj-ea"/>
                <a:cs typeface="+mj-cs"/>
              </a:rPr>
            </a:br>
            <a:br>
              <a:rPr lang="fr-FR" sz="2400" b="1" i="1" kern="1200" dirty="0">
                <a:solidFill>
                  <a:schemeClr val="tx1"/>
                </a:solidFill>
                <a:latin typeface="+mj-lt"/>
                <a:ea typeface="+mj-ea"/>
                <a:cs typeface="+mj-cs"/>
              </a:rPr>
            </a:b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spTree>
    <p:extLst>
      <p:ext uri="{BB962C8B-B14F-4D97-AF65-F5344CB8AC3E}">
        <p14:creationId xmlns:p14="http://schemas.microsoft.com/office/powerpoint/2010/main" val="177886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557189"/>
            <a:ext cx="4553607" cy="5571900"/>
          </a:xfrm>
        </p:spPr>
        <p:txBody>
          <a:bodyPr vert="horz" lIns="91440" tIns="45720" rIns="91440" bIns="45720" rtlCol="0" anchor="ctr">
            <a:normAutofit/>
          </a:bodyPr>
          <a:lstStyle/>
          <a:p>
            <a:r>
              <a:rPr lang="en-US" sz="2400" b="1" kern="1200" dirty="0">
                <a:solidFill>
                  <a:schemeClr val="tx1"/>
                </a:solidFill>
                <a:latin typeface="+mj-lt"/>
                <a:ea typeface="+mj-ea"/>
                <a:cs typeface="+mj-cs"/>
              </a:rPr>
              <a:t>1</a:t>
            </a:r>
            <a:r>
              <a:rPr lang="en-US" sz="2400" b="1" kern="1200" baseline="30000" dirty="0">
                <a:solidFill>
                  <a:schemeClr val="tx1"/>
                </a:solidFill>
                <a:latin typeface="+mj-lt"/>
                <a:ea typeface="+mj-ea"/>
                <a:cs typeface="+mj-cs"/>
              </a:rPr>
              <a:t>ère</a:t>
            </a:r>
            <a:r>
              <a:rPr lang="en-US" sz="2400" b="1" kern="1200" dirty="0">
                <a:solidFill>
                  <a:schemeClr val="tx1"/>
                </a:solidFill>
                <a:latin typeface="+mj-lt"/>
                <a:ea typeface="+mj-ea"/>
                <a:cs typeface="+mj-cs"/>
              </a:rPr>
              <a:t> page : </a:t>
            </a:r>
            <a:r>
              <a:rPr lang="en-US" sz="2400" b="1" kern="1200" dirty="0" err="1">
                <a:solidFill>
                  <a:schemeClr val="tx1"/>
                </a:solidFill>
                <a:latin typeface="+mj-lt"/>
                <a:ea typeface="+mj-ea"/>
                <a:cs typeface="+mj-cs"/>
              </a:rPr>
              <a:t>informations</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personnelles</a:t>
            </a:r>
            <a:r>
              <a:rPr lang="en-US" sz="2400" b="1" kern="1200" dirty="0">
                <a:solidFill>
                  <a:schemeClr val="tx1"/>
                </a:solidFill>
                <a:latin typeface="+mj-lt"/>
                <a:ea typeface="+mj-ea"/>
                <a:cs typeface="+mj-cs"/>
              </a:rPr>
              <a:t> à </a:t>
            </a:r>
            <a:r>
              <a:rPr lang="en-US" sz="2400" b="1" kern="1200" dirty="0" err="1">
                <a:solidFill>
                  <a:schemeClr val="tx1"/>
                </a:solidFill>
                <a:latin typeface="+mj-lt"/>
                <a:ea typeface="+mj-ea"/>
                <a:cs typeface="+mj-cs"/>
              </a:rPr>
              <a:t>compléter</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a:t>
            </a:r>
            <a:r>
              <a:rPr lang="en-US" sz="2400" kern="1200" dirty="0">
                <a:solidFill>
                  <a:schemeClr val="tx1"/>
                </a:solidFill>
                <a:latin typeface="+mj-lt"/>
                <a:ea typeface="+mj-ea"/>
                <a:cs typeface="+mj-cs"/>
              </a:rPr>
              <a:t> Rappel </a:t>
            </a:r>
            <a:r>
              <a:rPr lang="en-US" sz="2400" kern="1200" dirty="0" err="1">
                <a:solidFill>
                  <a:schemeClr val="tx1"/>
                </a:solidFill>
                <a:latin typeface="+mj-lt"/>
                <a:ea typeface="+mj-ea"/>
                <a:cs typeface="+mj-cs"/>
              </a:rPr>
              <a:t>numéro</a:t>
            </a:r>
            <a:r>
              <a:rPr lang="en-US" sz="2400" kern="1200" dirty="0">
                <a:solidFill>
                  <a:schemeClr val="tx1"/>
                </a:solidFill>
                <a:latin typeface="+mj-lt"/>
                <a:ea typeface="+mj-ea"/>
                <a:cs typeface="+mj-cs"/>
              </a:rPr>
              <a:t> ESI : il faut </a:t>
            </a:r>
            <a:r>
              <a:rPr lang="en-US" sz="2400" kern="1200" dirty="0" err="1">
                <a:solidFill>
                  <a:schemeClr val="tx1"/>
                </a:solidFill>
                <a:latin typeface="+mj-lt"/>
                <a:ea typeface="+mj-ea"/>
                <a:cs typeface="+mj-cs"/>
              </a:rPr>
              <a:t>simplement</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ajouter</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votre</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numéro</a:t>
            </a:r>
            <a:r>
              <a:rPr lang="en-US" sz="2400" kern="1200" dirty="0">
                <a:solidFill>
                  <a:schemeClr val="tx1"/>
                </a:solidFill>
                <a:latin typeface="+mj-lt"/>
                <a:ea typeface="+mj-ea"/>
                <a:cs typeface="+mj-cs"/>
              </a:rPr>
              <a:t> INE à la fin du code fixe</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urn:schac:personalUniqueCode:int:esi:fr:</a:t>
            </a:r>
            <a:r>
              <a:rPr lang="en-US" sz="2400" b="1" kern="1200" dirty="0" err="1">
                <a:solidFill>
                  <a:schemeClr val="tx1"/>
                </a:solidFill>
                <a:latin typeface="+mj-lt"/>
                <a:ea typeface="+mj-ea"/>
                <a:cs typeface="+mj-cs"/>
              </a:rPr>
              <a:t>INE</a:t>
            </a:r>
            <a:endParaRPr lang="en-US" sz="2400" b="1" kern="1200" dirty="0">
              <a:solidFill>
                <a:schemeClr val="tx1"/>
              </a:solidFill>
              <a:latin typeface="+mj-lt"/>
              <a:ea typeface="+mj-ea"/>
              <a:cs typeface="+mj-cs"/>
            </a:endParaRPr>
          </a:p>
        </p:txBody>
      </p:sp>
      <p:pic>
        <p:nvPicPr>
          <p:cNvPr id="7" name="Image 6">
            <a:extLst>
              <a:ext uri="{FF2B5EF4-FFF2-40B4-BE49-F238E27FC236}">
                <a16:creationId xmlns:a16="http://schemas.microsoft.com/office/drawing/2014/main" id="{BACAA00D-0F4C-4CA4-9391-123ADAAD5E65}"/>
              </a:ext>
            </a:extLst>
          </p:cNvPr>
          <p:cNvPicPr>
            <a:picLocks noChangeAspect="1"/>
          </p:cNvPicPr>
          <p:nvPr/>
        </p:nvPicPr>
        <p:blipFill>
          <a:blip r:embed="rId2"/>
          <a:stretch>
            <a:fillRect/>
          </a:stretch>
        </p:blipFill>
        <p:spPr>
          <a:xfrm>
            <a:off x="5863788" y="720190"/>
            <a:ext cx="5460093" cy="5584353"/>
          </a:xfrm>
          <a:prstGeom prst="rect">
            <a:avLst/>
          </a:prstGeom>
        </p:spPr>
      </p:pic>
    </p:spTree>
    <p:extLst>
      <p:ext uri="{BB962C8B-B14F-4D97-AF65-F5344CB8AC3E}">
        <p14:creationId xmlns:p14="http://schemas.microsoft.com/office/powerpoint/2010/main" val="11288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557189"/>
            <a:ext cx="3966463" cy="5571900"/>
          </a:xfrm>
        </p:spPr>
        <p:txBody>
          <a:bodyPr vert="horz" lIns="91440" tIns="45720" rIns="91440" bIns="45720" rtlCol="0" anchor="ctr">
            <a:normAutofit/>
          </a:bodyPr>
          <a:lstStyle/>
          <a:p>
            <a:r>
              <a:rPr lang="en-US" sz="2000" b="1" i="1" kern="1200" dirty="0">
                <a:solidFill>
                  <a:schemeClr val="tx1"/>
                </a:solidFill>
                <a:latin typeface="+mj-lt"/>
                <a:ea typeface="+mj-ea"/>
                <a:cs typeface="+mj-cs"/>
              </a:rPr>
              <a:t>2</a:t>
            </a:r>
            <a:r>
              <a:rPr lang="en-US" sz="2000" b="1" i="1" kern="1200" baseline="30000" dirty="0">
                <a:solidFill>
                  <a:schemeClr val="tx1"/>
                </a:solidFill>
                <a:latin typeface="+mj-lt"/>
                <a:ea typeface="+mj-ea"/>
                <a:cs typeface="+mj-cs"/>
              </a:rPr>
              <a:t>nde</a:t>
            </a:r>
            <a:r>
              <a:rPr lang="en-US" sz="2000" b="1" i="1" kern="1200" dirty="0">
                <a:solidFill>
                  <a:schemeClr val="tx1"/>
                </a:solidFill>
                <a:latin typeface="+mj-lt"/>
                <a:ea typeface="+mj-ea"/>
                <a:cs typeface="+mj-cs"/>
              </a:rPr>
              <a:t> page: </a:t>
            </a:r>
            <a:r>
              <a:rPr lang="en-US" sz="2000" b="1" i="1" kern="1200" dirty="0" err="1">
                <a:solidFill>
                  <a:schemeClr val="tx1"/>
                </a:solidFill>
                <a:latin typeface="+mj-lt"/>
                <a:ea typeface="+mj-ea"/>
                <a:cs typeface="+mj-cs"/>
              </a:rPr>
              <a:t>informations</a:t>
            </a:r>
            <a:r>
              <a:rPr lang="en-US" sz="2000" b="1" i="1" kern="1200" dirty="0">
                <a:solidFill>
                  <a:schemeClr val="tx1"/>
                </a:solidFill>
                <a:latin typeface="+mj-lt"/>
                <a:ea typeface="+mj-ea"/>
                <a:cs typeface="+mj-cs"/>
              </a:rPr>
              <a:t> sur </a:t>
            </a:r>
            <a:r>
              <a:rPr lang="en-US" sz="2000" b="1" i="1" kern="1200" dirty="0" err="1">
                <a:solidFill>
                  <a:schemeClr val="tx1"/>
                </a:solidFill>
                <a:latin typeface="+mj-lt"/>
                <a:ea typeface="+mj-ea"/>
                <a:cs typeface="+mj-cs"/>
              </a:rPr>
              <a:t>l’échange</a:t>
            </a:r>
            <a:br>
              <a:rPr lang="en-US" sz="2000" b="1" i="1" kern="1200" dirty="0">
                <a:solidFill>
                  <a:schemeClr val="tx1"/>
                </a:solidFill>
                <a:latin typeface="+mj-lt"/>
                <a:ea typeface="+mj-ea"/>
                <a:cs typeface="+mj-cs"/>
              </a:rPr>
            </a:br>
            <a:br>
              <a:rPr lang="en-US" sz="2000" b="1" i="1" kern="1200" dirty="0">
                <a:solidFill>
                  <a:schemeClr val="tx1"/>
                </a:solidFill>
                <a:latin typeface="+mj-lt"/>
                <a:ea typeface="+mj-ea"/>
                <a:cs typeface="+mj-cs"/>
              </a:rPr>
            </a:br>
            <a:r>
              <a:rPr lang="en-US" sz="2000" b="1" i="1" kern="1200" dirty="0">
                <a:solidFill>
                  <a:schemeClr val="tx1"/>
                </a:solidFill>
                <a:latin typeface="+mj-lt"/>
                <a:ea typeface="+mj-ea"/>
                <a:cs typeface="+mj-cs"/>
              </a:rPr>
              <a: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Revérifier</a:t>
            </a:r>
            <a:r>
              <a:rPr lang="en-US" sz="2000" kern="1200" dirty="0">
                <a:solidFill>
                  <a:schemeClr val="tx1"/>
                </a:solidFill>
                <a:latin typeface="+mj-lt"/>
                <a:ea typeface="+mj-ea"/>
                <a:cs typeface="+mj-cs"/>
              </a:rPr>
              <a:t> les dates de </a:t>
            </a:r>
            <a:r>
              <a:rPr lang="en-US" sz="2000" kern="1200" dirty="0" err="1">
                <a:solidFill>
                  <a:schemeClr val="tx1"/>
                </a:solidFill>
                <a:latin typeface="+mj-lt"/>
                <a:ea typeface="+mj-ea"/>
                <a:cs typeface="+mj-cs"/>
              </a:rPr>
              <a:t>votre</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échange</a:t>
            </a:r>
            <a:r>
              <a:rPr lang="en-US" sz="2000" kern="1200" dirty="0">
                <a:solidFill>
                  <a:schemeClr val="tx1"/>
                </a:solidFill>
                <a:latin typeface="+mj-lt"/>
                <a:ea typeface="+mj-ea"/>
                <a:cs typeface="+mj-cs"/>
              </a:rPr>
              <a:t> (début et fin du </a:t>
            </a:r>
            <a:r>
              <a:rPr lang="en-US" sz="2000" kern="1200" dirty="0" err="1">
                <a:solidFill>
                  <a:schemeClr val="tx1"/>
                </a:solidFill>
                <a:latin typeface="+mj-lt"/>
                <a:ea typeface="+mj-ea"/>
                <a:cs typeface="+mj-cs"/>
              </a:rPr>
              <a:t>programme</a:t>
            </a:r>
            <a:r>
              <a:rPr lang="en-US" sz="2000" kern="1200" dirty="0">
                <a:solidFill>
                  <a:schemeClr val="tx1"/>
                </a:solidFill>
                <a:latin typeface="+mj-lt"/>
                <a:ea typeface="+mj-ea"/>
                <a:cs typeface="+mj-cs"/>
              </a:rPr>
              <a:t>)</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b="1" i="1" kern="1200" dirty="0">
                <a:solidFill>
                  <a:schemeClr val="tx1"/>
                </a:solidFill>
                <a:latin typeface="+mj-lt"/>
                <a:ea typeface="+mj-ea"/>
                <a:cs typeface="+mj-cs"/>
              </a:rPr>
              <a: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Ajouter</a:t>
            </a:r>
            <a:r>
              <a:rPr lang="en-US" sz="2000" kern="1200" dirty="0">
                <a:solidFill>
                  <a:schemeClr val="tx1"/>
                </a:solidFill>
                <a:latin typeface="+mj-lt"/>
                <a:ea typeface="+mj-ea"/>
                <a:cs typeface="+mj-cs"/>
              </a:rPr>
              <a:t> la langue </a:t>
            </a:r>
            <a:r>
              <a:rPr lang="en-US" sz="2000" kern="1200" dirty="0" err="1">
                <a:solidFill>
                  <a:schemeClr val="tx1"/>
                </a:solidFill>
                <a:latin typeface="+mj-lt"/>
                <a:ea typeface="+mj-ea"/>
                <a:cs typeface="+mj-cs"/>
              </a:rPr>
              <a:t>utilisée</a:t>
            </a:r>
            <a:r>
              <a:rPr lang="en-US" sz="2000" kern="1200" dirty="0">
                <a:solidFill>
                  <a:schemeClr val="tx1"/>
                </a:solidFill>
                <a:latin typeface="+mj-lt"/>
                <a:ea typeface="+mj-ea"/>
                <a:cs typeface="+mj-cs"/>
              </a:rPr>
              <a:t> à </a:t>
            </a:r>
            <a:r>
              <a:rPr lang="en-US" sz="2000" kern="1200" dirty="0" err="1">
                <a:solidFill>
                  <a:schemeClr val="tx1"/>
                </a:solidFill>
                <a:latin typeface="+mj-lt"/>
                <a:ea typeface="+mj-ea"/>
                <a:cs typeface="+mj-cs"/>
              </a:rPr>
              <a:t>l’étranger</a:t>
            </a:r>
            <a:r>
              <a:rPr lang="en-US" sz="2000" kern="1200" dirty="0">
                <a:solidFill>
                  <a:schemeClr val="tx1"/>
                </a:solidFill>
                <a:latin typeface="+mj-lt"/>
                <a:ea typeface="+mj-ea"/>
                <a:cs typeface="+mj-cs"/>
              </a:rPr>
              <a:t> et </a:t>
            </a:r>
            <a:r>
              <a:rPr lang="en-US" sz="2000" kern="1200" dirty="0" err="1">
                <a:solidFill>
                  <a:schemeClr val="tx1"/>
                </a:solidFill>
                <a:latin typeface="+mj-lt"/>
                <a:ea typeface="+mj-ea"/>
                <a:cs typeface="+mj-cs"/>
              </a:rPr>
              <a:t>votre</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niveau</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b="1" i="1" kern="1200" dirty="0">
                <a:solidFill>
                  <a:schemeClr val="tx1"/>
                </a:solidFill>
                <a:latin typeface="+mj-lt"/>
                <a:ea typeface="+mj-ea"/>
                <a:cs typeface="+mj-cs"/>
              </a:rPr>
              <a: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Détails</a:t>
            </a:r>
            <a:r>
              <a:rPr lang="en-US" sz="2000" kern="1200" dirty="0">
                <a:solidFill>
                  <a:schemeClr val="tx1"/>
                </a:solidFill>
                <a:latin typeface="+mj-lt"/>
                <a:ea typeface="+mj-ea"/>
                <a:cs typeface="+mj-cs"/>
              </a:rPr>
              <a:t> de </a:t>
            </a:r>
            <a:r>
              <a:rPr lang="en-US" sz="2000" kern="1200" dirty="0" err="1">
                <a:solidFill>
                  <a:schemeClr val="tx1"/>
                </a:solidFill>
                <a:latin typeface="+mj-lt"/>
                <a:ea typeface="+mj-ea"/>
                <a:cs typeface="+mj-cs"/>
              </a:rPr>
              <a:t>l’établissement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d’accueil</a:t>
            </a:r>
            <a:r>
              <a:rPr lang="en-US" sz="2000" kern="1200" dirty="0">
                <a:solidFill>
                  <a:schemeClr val="tx1"/>
                </a:solidFill>
                <a:latin typeface="+mj-lt"/>
                <a:ea typeface="+mj-ea"/>
                <a:cs typeface="+mj-cs"/>
              </a:rPr>
              <a:t> (à </a:t>
            </a:r>
            <a:r>
              <a:rPr lang="en-US" sz="2000" kern="1200" dirty="0" err="1">
                <a:solidFill>
                  <a:schemeClr val="tx1"/>
                </a:solidFill>
                <a:latin typeface="+mj-lt"/>
                <a:ea typeface="+mj-ea"/>
                <a:cs typeface="+mj-cs"/>
              </a:rPr>
              <a:t>l’étranger</a:t>
            </a:r>
            <a:r>
              <a:rPr lang="en-US" sz="2000" kern="1200" dirty="0">
                <a:solidFill>
                  <a:schemeClr val="tx1"/>
                </a:solidFill>
                <a:latin typeface="+mj-lt"/>
                <a:ea typeface="+mj-ea"/>
                <a:cs typeface="+mj-cs"/>
              </a:rPr>
              <a:t>): le contact </a:t>
            </a:r>
            <a:r>
              <a:rPr lang="en-US" sz="2000" kern="1200" dirty="0" err="1">
                <a:solidFill>
                  <a:schemeClr val="tx1"/>
                </a:solidFill>
                <a:latin typeface="+mj-lt"/>
                <a:ea typeface="+mj-ea"/>
                <a:cs typeface="+mj-cs"/>
              </a:rPr>
              <a:t>apparaîtra</a:t>
            </a:r>
            <a:r>
              <a:rPr lang="en-US" sz="2000" kern="1200" dirty="0">
                <a:solidFill>
                  <a:schemeClr val="tx1"/>
                </a:solidFill>
                <a:latin typeface="+mj-lt"/>
                <a:ea typeface="+mj-ea"/>
                <a:cs typeface="+mj-cs"/>
              </a:rPr>
              <a:t> dans la </a:t>
            </a:r>
            <a:r>
              <a:rPr lang="en-US" sz="2000" kern="1200" dirty="0" err="1">
                <a:solidFill>
                  <a:schemeClr val="tx1"/>
                </a:solidFill>
                <a:latin typeface="+mj-lt"/>
                <a:ea typeface="+mj-ea"/>
                <a:cs typeface="+mj-cs"/>
              </a:rPr>
              <a:t>liste</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b="1" i="1" kern="1200" dirty="0">
                <a:solidFill>
                  <a:schemeClr val="tx1"/>
                </a:solidFill>
                <a:latin typeface="+mj-lt"/>
                <a:ea typeface="+mj-ea"/>
                <a:cs typeface="+mj-cs"/>
              </a:rPr>
              <a:t>⇨</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Détails</a:t>
            </a:r>
            <a:r>
              <a:rPr lang="en-US" sz="2000" kern="1200" dirty="0">
                <a:solidFill>
                  <a:schemeClr val="tx1"/>
                </a:solidFill>
                <a:latin typeface="+mj-lt"/>
                <a:ea typeface="+mj-ea"/>
                <a:cs typeface="+mj-cs"/>
              </a:rPr>
              <a:t> de </a:t>
            </a:r>
            <a:r>
              <a:rPr lang="en-US" sz="2000" kern="1200" dirty="0" err="1">
                <a:solidFill>
                  <a:schemeClr val="tx1"/>
                </a:solidFill>
                <a:latin typeface="+mj-lt"/>
                <a:ea typeface="+mj-ea"/>
                <a:cs typeface="+mj-cs"/>
              </a:rPr>
              <a:t>l’établissement</a:t>
            </a:r>
            <a:r>
              <a:rPr lang="en-US" sz="2000" kern="1200" dirty="0">
                <a:solidFill>
                  <a:schemeClr val="tx1"/>
                </a:solidFill>
                <a:latin typeface="+mj-lt"/>
                <a:ea typeface="+mj-ea"/>
                <a:cs typeface="+mj-cs"/>
              </a:rPr>
              <a:t> de </a:t>
            </a:r>
            <a:r>
              <a:rPr lang="en-US" sz="2000" kern="1200" dirty="0" err="1">
                <a:solidFill>
                  <a:schemeClr val="tx1"/>
                </a:solidFill>
                <a:latin typeface="+mj-lt"/>
                <a:ea typeface="+mj-ea"/>
                <a:cs typeface="+mj-cs"/>
              </a:rPr>
              <a:t>départ</a:t>
            </a:r>
            <a:r>
              <a:rPr lang="en-US" sz="2000" kern="1200" dirty="0">
                <a:solidFill>
                  <a:schemeClr val="tx1"/>
                </a:solidFill>
                <a:latin typeface="+mj-lt"/>
                <a:ea typeface="+mj-ea"/>
                <a:cs typeface="+mj-cs"/>
              </a:rPr>
              <a:t> (Paris-</a:t>
            </a:r>
            <a:r>
              <a:rPr lang="en-US" sz="2000" kern="1200" dirty="0" err="1">
                <a:solidFill>
                  <a:schemeClr val="tx1"/>
                </a:solidFill>
                <a:latin typeface="+mj-lt"/>
                <a:ea typeface="+mj-ea"/>
                <a:cs typeface="+mj-cs"/>
              </a:rPr>
              <a:t>Saclay</a:t>
            </a:r>
            <a:r>
              <a:rPr lang="en-US" sz="2000" kern="1200" dirty="0">
                <a:solidFill>
                  <a:schemeClr val="tx1"/>
                </a:solidFill>
                <a:latin typeface="+mj-lt"/>
                <a:ea typeface="+mj-ea"/>
                <a:cs typeface="+mj-cs"/>
              </a:rPr>
              <a:t>):</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Droit: Patrick BOUATHONG</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Eco/Gestion: Valérie NICOLAS-HEMAR</a:t>
            </a:r>
          </a:p>
        </p:txBody>
      </p:sp>
      <p:pic>
        <p:nvPicPr>
          <p:cNvPr id="4" name="Image 3">
            <a:extLst>
              <a:ext uri="{FF2B5EF4-FFF2-40B4-BE49-F238E27FC236}">
                <a16:creationId xmlns:a16="http://schemas.microsoft.com/office/drawing/2014/main" id="{EF668743-6938-4321-88F1-7C1467CB2EE6}"/>
              </a:ext>
            </a:extLst>
          </p:cNvPr>
          <p:cNvPicPr>
            <a:picLocks noChangeAspect="1"/>
          </p:cNvPicPr>
          <p:nvPr/>
        </p:nvPicPr>
        <p:blipFill>
          <a:blip r:embed="rId2"/>
          <a:stretch>
            <a:fillRect/>
          </a:stretch>
        </p:blipFill>
        <p:spPr>
          <a:xfrm>
            <a:off x="5662415" y="720190"/>
            <a:ext cx="5862839" cy="5584353"/>
          </a:xfrm>
          <a:prstGeom prst="rect">
            <a:avLst/>
          </a:prstGeom>
        </p:spPr>
      </p:pic>
    </p:spTree>
    <p:extLst>
      <p:ext uri="{BB962C8B-B14F-4D97-AF65-F5344CB8AC3E}">
        <p14:creationId xmlns:p14="http://schemas.microsoft.com/office/powerpoint/2010/main" val="336410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63640" y="741211"/>
            <a:ext cx="5338232" cy="5936195"/>
          </a:xfrm>
        </p:spPr>
        <p:txBody>
          <a:bodyPr vert="horz" lIns="91440" tIns="45720" rIns="91440" bIns="45720" rtlCol="0" anchor="ctr">
            <a:noAutofit/>
          </a:bodyPr>
          <a:lstStyle/>
          <a:p>
            <a:r>
              <a:rPr lang="fr-FR" sz="2000" b="1" kern="1200" dirty="0">
                <a:solidFill>
                  <a:schemeClr val="tx1"/>
                </a:solidFill>
                <a:latin typeface="+mj-lt"/>
                <a:ea typeface="+mj-ea"/>
                <a:cs typeface="+mj-cs"/>
              </a:rPr>
              <a:t>3</a:t>
            </a:r>
            <a:r>
              <a:rPr lang="fr-FR" sz="2000" b="1" kern="1200" baseline="30000" dirty="0">
                <a:solidFill>
                  <a:schemeClr val="tx1"/>
                </a:solidFill>
                <a:latin typeface="+mj-lt"/>
                <a:ea typeface="+mj-ea"/>
                <a:cs typeface="+mj-cs"/>
              </a:rPr>
              <a:t>ème</a:t>
            </a:r>
            <a:r>
              <a:rPr lang="fr-FR" sz="2000" b="1" kern="1200" dirty="0">
                <a:solidFill>
                  <a:schemeClr val="tx1"/>
                </a:solidFill>
                <a:latin typeface="+mj-lt"/>
                <a:ea typeface="+mj-ea"/>
                <a:cs typeface="+mj-cs"/>
              </a:rPr>
              <a:t> page: informations pédagogiques</a:t>
            </a:r>
            <a:br>
              <a:rPr lang="fr-FR" sz="2000" b="1" kern="1200" dirty="0">
                <a:solidFill>
                  <a:schemeClr val="tx1"/>
                </a:solidFill>
                <a:latin typeface="+mj-lt"/>
                <a:ea typeface="+mj-ea"/>
                <a:cs typeface="+mj-cs"/>
              </a:rPr>
            </a:br>
            <a:br>
              <a:rPr lang="fr-FR" sz="2000" kern="1200" dirty="0">
                <a:solidFill>
                  <a:schemeClr val="tx1"/>
                </a:solidFill>
                <a:latin typeface="+mj-lt"/>
                <a:ea typeface="+mj-ea"/>
                <a:cs typeface="+mj-cs"/>
              </a:rPr>
            </a:br>
            <a:r>
              <a:rPr lang="fr-FR" sz="2000" kern="1200" dirty="0">
                <a:solidFill>
                  <a:schemeClr val="tx1"/>
                </a:solidFill>
                <a:latin typeface="+mj-lt"/>
                <a:ea typeface="+mj-ea"/>
                <a:cs typeface="+mj-cs"/>
              </a:rPr>
              <a:t>⇨ Eléments pédagogiques du semestre (Séjour) de l'établissement d'accueil (1):</a:t>
            </a:r>
            <a:br>
              <a:rPr lang="fr-FR" sz="2000" b="1" kern="1200" dirty="0">
                <a:solidFill>
                  <a:schemeClr val="tx1"/>
                </a:solidFill>
                <a:latin typeface="+mj-lt"/>
                <a:ea typeface="+mj-ea"/>
                <a:cs typeface="+mj-cs"/>
              </a:rPr>
            </a:br>
            <a:r>
              <a:rPr lang="fr-FR" sz="2000" b="1" kern="1200" dirty="0">
                <a:solidFill>
                  <a:schemeClr val="tx1"/>
                </a:solidFill>
                <a:latin typeface="+mj-lt"/>
                <a:ea typeface="+mj-ea"/>
                <a:cs typeface="+mj-cs"/>
              </a:rPr>
              <a:t>Informations sur le cours à l’étranger</a:t>
            </a:r>
            <a:br>
              <a:rPr lang="fr-FR" sz="2000" b="1" kern="1200" dirty="0">
                <a:solidFill>
                  <a:schemeClr val="tx1"/>
                </a:solidFill>
                <a:latin typeface="+mj-lt"/>
                <a:ea typeface="+mj-ea"/>
                <a:cs typeface="+mj-cs"/>
              </a:rPr>
            </a:br>
            <a:br>
              <a:rPr lang="fr-FR" sz="2000" b="1" kern="1200" dirty="0">
                <a:solidFill>
                  <a:schemeClr val="tx1"/>
                </a:solidFill>
                <a:latin typeface="+mj-lt"/>
                <a:ea typeface="+mj-ea"/>
                <a:cs typeface="+mj-cs"/>
              </a:rPr>
            </a:br>
            <a:r>
              <a:rPr lang="fr-FR" sz="2000" kern="1200" dirty="0">
                <a:solidFill>
                  <a:schemeClr val="tx1"/>
                </a:solidFill>
                <a:latin typeface="+mj-lt"/>
                <a:ea typeface="+mj-ea"/>
                <a:cs typeface="+mj-cs"/>
              </a:rPr>
              <a:t>⇨ Eléments pédagogiques du semestre de l'établissement d'envoi (1):</a:t>
            </a:r>
            <a:br>
              <a:rPr lang="fr-FR" sz="2000" kern="1200" dirty="0">
                <a:solidFill>
                  <a:schemeClr val="tx1"/>
                </a:solidFill>
                <a:latin typeface="+mj-lt"/>
                <a:ea typeface="+mj-ea"/>
                <a:cs typeface="+mj-cs"/>
              </a:rPr>
            </a:br>
            <a:r>
              <a:rPr lang="fr-FR" sz="2000" b="1" kern="1200" dirty="0">
                <a:solidFill>
                  <a:schemeClr val="tx1"/>
                </a:solidFill>
                <a:latin typeface="+mj-lt"/>
                <a:ea typeface="+mj-ea"/>
                <a:cs typeface="+mj-cs"/>
              </a:rPr>
              <a:t>Equivalence du cours à Paris-Saclay</a:t>
            </a:r>
            <a:br>
              <a:rPr lang="fr-FR" sz="2000" b="1" kern="1200" dirty="0">
                <a:solidFill>
                  <a:schemeClr val="tx1"/>
                </a:solidFill>
                <a:latin typeface="+mj-lt"/>
                <a:ea typeface="+mj-ea"/>
                <a:cs typeface="+mj-cs"/>
              </a:rPr>
            </a:br>
            <a:br>
              <a:rPr lang="fr-FR" sz="2000" b="1" kern="1200" dirty="0">
                <a:solidFill>
                  <a:schemeClr val="tx1"/>
                </a:solidFill>
                <a:latin typeface="+mj-lt"/>
                <a:ea typeface="+mj-ea"/>
                <a:cs typeface="+mj-cs"/>
              </a:rPr>
            </a:br>
            <a:r>
              <a:rPr lang="fr-FR" sz="2000" kern="1200" dirty="0">
                <a:solidFill>
                  <a:schemeClr val="tx1"/>
                </a:solidFill>
                <a:latin typeface="+mj-lt"/>
                <a:ea typeface="+mj-ea"/>
                <a:cs typeface="+mj-cs"/>
              </a:rPr>
              <a:t>⇨ Pour ajouter un second, troisième, etc. cours à l’étranger: cliquez sur </a:t>
            </a:r>
            <a:r>
              <a:rPr lang="fr-FR" sz="2000" b="1" kern="1200" dirty="0">
                <a:solidFill>
                  <a:schemeClr val="tx1"/>
                </a:solidFill>
                <a:latin typeface="+mj-lt"/>
                <a:ea typeface="+mj-ea"/>
                <a:cs typeface="+mj-cs"/>
              </a:rPr>
              <a:t>+ Eléments pédagogiques du semestre (Séjour) de l'établissement d'accueil</a:t>
            </a:r>
            <a:br>
              <a:rPr lang="fr-FR" sz="2000" b="1" kern="1200" dirty="0">
                <a:solidFill>
                  <a:schemeClr val="tx1"/>
                </a:solidFill>
                <a:latin typeface="+mj-lt"/>
                <a:ea typeface="+mj-ea"/>
                <a:cs typeface="+mj-cs"/>
              </a:rPr>
            </a:br>
            <a:br>
              <a:rPr lang="fr-FR" sz="2000" b="1" kern="1200" dirty="0">
                <a:solidFill>
                  <a:schemeClr val="tx1"/>
                </a:solidFill>
                <a:latin typeface="+mj-lt"/>
                <a:ea typeface="+mj-ea"/>
                <a:cs typeface="+mj-cs"/>
              </a:rPr>
            </a:br>
            <a:r>
              <a:rPr lang="fr-FR" sz="2000" kern="1200" dirty="0">
                <a:solidFill>
                  <a:schemeClr val="tx1"/>
                </a:solidFill>
                <a:latin typeface="+mj-lt"/>
                <a:ea typeface="+mj-ea"/>
                <a:cs typeface="+mj-cs"/>
              </a:rPr>
              <a:t>⇨ Cliquez sur « Enregistrer » et le bouton « partager » apparaîtra. Cliquez sur partager.</a:t>
            </a:r>
            <a:br>
              <a:rPr lang="fr-FR" sz="2000" kern="1200" dirty="0">
                <a:solidFill>
                  <a:schemeClr val="tx1"/>
                </a:solidFill>
                <a:latin typeface="+mj-lt"/>
                <a:ea typeface="+mj-ea"/>
                <a:cs typeface="+mj-cs"/>
              </a:rPr>
            </a:br>
            <a:br>
              <a:rPr lang="fr-FR" sz="2000" kern="1200" dirty="0">
                <a:solidFill>
                  <a:schemeClr val="tx1"/>
                </a:solidFill>
                <a:latin typeface="+mj-lt"/>
                <a:ea typeface="+mj-ea"/>
                <a:cs typeface="+mj-cs"/>
              </a:rPr>
            </a:br>
            <a:r>
              <a:rPr lang="fr-FR" sz="2000" kern="1200" dirty="0">
                <a:solidFill>
                  <a:schemeClr val="tx1"/>
                </a:solidFill>
                <a:latin typeface="+mj-lt"/>
                <a:ea typeface="+mj-ea"/>
                <a:cs typeface="+mj-cs"/>
              </a:rPr>
              <a:t>Votre contact Paris-Saclay le recevra et si tout est ok, il le validera et le partagera avec le partenaire.</a:t>
            </a:r>
            <a:br>
              <a:rPr lang="fr-FR" sz="2000" kern="1200" dirty="0">
                <a:solidFill>
                  <a:schemeClr val="tx1"/>
                </a:solidFill>
                <a:latin typeface="+mj-lt"/>
                <a:ea typeface="+mj-ea"/>
                <a:cs typeface="+mj-cs"/>
              </a:rPr>
            </a:br>
            <a:br>
              <a:rPr lang="en-US" sz="2000" kern="1200" dirty="0">
                <a:solidFill>
                  <a:schemeClr val="tx1"/>
                </a:solidFill>
                <a:latin typeface="+mj-lt"/>
                <a:ea typeface="+mj-ea"/>
                <a:cs typeface="+mj-cs"/>
              </a:rPr>
            </a:br>
            <a:br>
              <a:rPr lang="en-US" sz="2000" b="1" i="1" kern="1200" dirty="0">
                <a:solidFill>
                  <a:schemeClr val="tx1"/>
                </a:solidFill>
                <a:latin typeface="+mj-lt"/>
                <a:ea typeface="+mj-ea"/>
                <a:cs typeface="+mj-cs"/>
              </a:rPr>
            </a:br>
            <a:endParaRPr lang="en-US" sz="2000" i="1" kern="1200" dirty="0">
              <a:solidFill>
                <a:schemeClr val="tx1"/>
              </a:solidFill>
              <a:latin typeface="+mj-lt"/>
              <a:ea typeface="+mj-ea"/>
              <a:cs typeface="+mj-cs"/>
            </a:endParaRPr>
          </a:p>
        </p:txBody>
      </p:sp>
      <p:pic>
        <p:nvPicPr>
          <p:cNvPr id="5" name="Image 4">
            <a:extLst>
              <a:ext uri="{FF2B5EF4-FFF2-40B4-BE49-F238E27FC236}">
                <a16:creationId xmlns:a16="http://schemas.microsoft.com/office/drawing/2014/main" id="{F2125E63-453F-44CE-9916-2E704DF5A631}"/>
              </a:ext>
            </a:extLst>
          </p:cNvPr>
          <p:cNvPicPr>
            <a:picLocks noChangeAspect="1"/>
          </p:cNvPicPr>
          <p:nvPr/>
        </p:nvPicPr>
        <p:blipFill>
          <a:blip r:embed="rId3"/>
          <a:stretch>
            <a:fillRect/>
          </a:stretch>
        </p:blipFill>
        <p:spPr>
          <a:xfrm>
            <a:off x="5801871" y="741211"/>
            <a:ext cx="6207534" cy="5584353"/>
          </a:xfrm>
          <a:prstGeom prst="rect">
            <a:avLst/>
          </a:prstGeom>
        </p:spPr>
      </p:pic>
    </p:spTree>
    <p:extLst>
      <p:ext uri="{BB962C8B-B14F-4D97-AF65-F5344CB8AC3E}">
        <p14:creationId xmlns:p14="http://schemas.microsoft.com/office/powerpoint/2010/main" val="41824625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Grand écran</PresentationFormat>
  <Paragraphs>137</Paragraphs>
  <Slides>25</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Aptos Display</vt:lpstr>
      <vt:lpstr>Arial</vt:lpstr>
      <vt:lpstr>Calibri</vt:lpstr>
      <vt:lpstr>Calibri Light</vt:lpstr>
      <vt:lpstr>Candara</vt:lpstr>
      <vt:lpstr>Wingdings</vt:lpstr>
      <vt:lpstr>Thème Office</vt:lpstr>
      <vt:lpstr>Préparer son départ en mobilité d’études à l’international</vt:lpstr>
      <vt:lpstr>Présentation PowerPoint</vt:lpstr>
      <vt:lpstr>Présentation PowerPoint</vt:lpstr>
      <vt:lpstr>Présentation PowerPoint</vt:lpstr>
      <vt:lpstr>Présentation PowerPoint</vt:lpstr>
      <vt:lpstr>Le contrat pédagogique Erasmus+ (pour les mobilités en Europe)  A compléter sur le portail des étudiants sortants, dans la section « Contrat pédagogique »  Cf. le tuto transmis par les RI de Jean Monnet    </vt:lpstr>
      <vt:lpstr>1ère page : informations personnelles à compléter  ⇨ Rappel numéro ESI : il faut simplement ajouter votre numéro INE à la fin du code fixe   urn:schac:personalUniqueCode:int:esi:fr:INE</vt:lpstr>
      <vt:lpstr>2nde page: informations sur l’échange  ⇨ Revérifier les dates de votre échange (début et fin du programme)  ⇨ Ajouter la langue utilisée à l’étranger et votre niveau  ⇨ Détails de l’établissement d’accueil (à l’étranger): le contact apparaîtra dans la liste  ⇨ Détails de l’établissement de départ (Paris-Saclay): - Droit: Patrick BOUATHONG - Eco/Gestion: Valérie NICOLAS-HEMAR</vt:lpstr>
      <vt:lpstr>3ème page: informations pédagogiques  ⇨ Eléments pédagogiques du semestre (Séjour) de l'établissement d'accueil (1): Informations sur le cours à l’étranger  ⇨ Eléments pédagogiques du semestre de l'établissement d'envoi (1): Equivalence du cours à Paris-Saclay  ⇨ Pour ajouter un second, troisième, etc. cours à l’étranger: cliquez sur + Eléments pédagogiques du semestre (Séjour) de l'établissement d'accueil  ⇨ Cliquez sur « Enregistrer » et le bouton « partager » apparaîtra. Cliquez sur partager.  Votre contact Paris-Saclay le recevra et si tout est ok, il le validera et le partagera avec le partenaire.   </vt:lpstr>
      <vt:lpstr>Vous pourrez suivre l’avancement des validations depuis le portail des étudiants sortants             SI VOUS DEVEZ CHANGER DE COURS PENDANT L’ ANNEE, VOUS DEVREZ ALLER SUR LE PORTAIL DES ETUDIANTS SORTANTS, DANS LA SECTION CONTRAT PEDAGOGIQUE ET CLIQUER SUR « MODIFIER »    ATTENTION : VOUS DEVREZ TOUJOURS TOTALISER UN MINIMUM DE 60 ECTS SUR L’ANNEE !!! Si vous partez 2 semestres, un léger déséquilibre est possible entre les 2 semestres (ex : 34 ECTS en S1, 26 en S2) </vt:lpstr>
      <vt:lpstr>Présentation PowerPoint</vt:lpstr>
      <vt:lpstr>Présentation PowerPoint</vt:lpstr>
      <vt:lpstr>Présentation PowerPoint</vt:lpstr>
      <vt:lpstr>Présentation PowerPoint</vt:lpstr>
      <vt:lpstr>Présentation PowerPoint</vt:lpstr>
      <vt:lpstr>Présentation PowerPoint</vt:lpstr>
      <vt:lpstr>Vos démarches pour votre mobilité </vt:lpstr>
      <vt:lpstr>Présentation PowerPoint</vt:lpstr>
      <vt:lpstr> Les aides financières disponibles  https://www.universite-paris-saclay.fr/formation/partir-letranger/financements-pour-partir-letranger   ou contacter l’adresse "Outgoing International" &lt;outgoing.international@universite-paris-saclay.fr&gt;</vt:lpstr>
      <vt:lpstr>Validation de l’année de mobilité</vt:lpstr>
      <vt:lpstr>Validation de l’année de mobilité</vt:lpstr>
      <vt:lpstr>Présentation PowerPoint</vt:lpstr>
      <vt:lpstr>Le service des Relations Internationales est à votre écoute</vt:lpstr>
      <vt:lpstr>Présentation PowerPoint</vt:lpstr>
      <vt:lpstr>Questions/Réponses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Préparer son départ en mobilité</dc:title>
  <dc:creator>Alain</dc:creator>
  <cp:lastModifiedBy>Valérie Nicolas Hemar</cp:lastModifiedBy>
  <cp:revision>214</cp:revision>
  <cp:lastPrinted>2022-05-16T09:58:07Z</cp:lastPrinted>
  <dcterms:created xsi:type="dcterms:W3CDTF">2017-04-17T08:11:58Z</dcterms:created>
  <dcterms:modified xsi:type="dcterms:W3CDTF">2026-04-01T07:03:57Z</dcterms:modified>
</cp:coreProperties>
</file>