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3" r:id="rId3"/>
    <p:sldId id="264" r:id="rId4"/>
    <p:sldId id="280" r:id="rId5"/>
    <p:sldId id="257" r:id="rId6"/>
    <p:sldId id="303" r:id="rId7"/>
    <p:sldId id="305" r:id="rId8"/>
    <p:sldId id="321" r:id="rId9"/>
    <p:sldId id="322" r:id="rId10"/>
    <p:sldId id="307" r:id="rId11"/>
    <p:sldId id="312" r:id="rId12"/>
    <p:sldId id="258" r:id="rId13"/>
    <p:sldId id="267" r:id="rId14"/>
    <p:sldId id="260" r:id="rId15"/>
    <p:sldId id="296" r:id="rId16"/>
    <p:sldId id="316" r:id="rId17"/>
    <p:sldId id="268" r:id="rId18"/>
    <p:sldId id="318" r:id="rId19"/>
    <p:sldId id="319" r:id="rId20"/>
    <p:sldId id="320" r:id="rId21"/>
    <p:sldId id="279" r:id="rId22"/>
    <p:sldId id="266" r:id="rId23"/>
    <p:sldId id="265" r:id="rId24"/>
    <p:sldId id="324" r:id="rId25"/>
    <p:sldId id="277" r:id="rId26"/>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14" autoAdjust="0"/>
    <p:restoredTop sz="86486" autoAdjust="0"/>
  </p:normalViewPr>
  <p:slideViewPr>
    <p:cSldViewPr snapToGrid="0">
      <p:cViewPr varScale="1">
        <p:scale>
          <a:sx n="95" d="100"/>
          <a:sy n="95" d="100"/>
        </p:scale>
        <p:origin x="114" y="1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7450D82E-7C41-4143-957E-2641C6277FC9}" type="datetimeFigureOut">
              <a:rPr lang="fr-FR" smtClean="0"/>
              <a:t>09/05/2023</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25515C1B-D0B4-4EBC-AF04-6F5E1A79DA15}" type="slidenum">
              <a:rPr lang="fr-FR" smtClean="0"/>
              <a:t>‹N°›</a:t>
            </a:fld>
            <a:endParaRPr lang="fr-FR"/>
          </a:p>
        </p:txBody>
      </p:sp>
    </p:spTree>
    <p:extLst>
      <p:ext uri="{BB962C8B-B14F-4D97-AF65-F5344CB8AC3E}">
        <p14:creationId xmlns:p14="http://schemas.microsoft.com/office/powerpoint/2010/main" val="73319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515C1B-D0B4-4EBC-AF04-6F5E1A79DA15}" type="slidenum">
              <a:rPr lang="fr-FR" smtClean="0"/>
              <a:t>9</a:t>
            </a:fld>
            <a:endParaRPr lang="fr-FR"/>
          </a:p>
        </p:txBody>
      </p:sp>
    </p:spTree>
    <p:extLst>
      <p:ext uri="{BB962C8B-B14F-4D97-AF65-F5344CB8AC3E}">
        <p14:creationId xmlns:p14="http://schemas.microsoft.com/office/powerpoint/2010/main" val="8086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515C1B-D0B4-4EBC-AF04-6F5E1A79DA15}" type="slidenum">
              <a:rPr lang="fr-FR" smtClean="0"/>
              <a:t>12</a:t>
            </a:fld>
            <a:endParaRPr lang="fr-FR"/>
          </a:p>
        </p:txBody>
      </p:sp>
    </p:spTree>
    <p:extLst>
      <p:ext uri="{BB962C8B-B14F-4D97-AF65-F5344CB8AC3E}">
        <p14:creationId xmlns:p14="http://schemas.microsoft.com/office/powerpoint/2010/main" val="959320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5515C1B-D0B4-4EBC-AF04-6F5E1A79DA15}" type="slidenum">
              <a:rPr lang="fr-FR" smtClean="0"/>
              <a:t>18</a:t>
            </a:fld>
            <a:endParaRPr lang="fr-FR"/>
          </a:p>
        </p:txBody>
      </p:sp>
    </p:spTree>
    <p:extLst>
      <p:ext uri="{BB962C8B-B14F-4D97-AF65-F5344CB8AC3E}">
        <p14:creationId xmlns:p14="http://schemas.microsoft.com/office/powerpoint/2010/main" val="376103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515C1B-D0B4-4EBC-AF04-6F5E1A79DA15}" type="slidenum">
              <a:rPr lang="fr-FR" smtClean="0"/>
              <a:t>20</a:t>
            </a:fld>
            <a:endParaRPr lang="fr-FR"/>
          </a:p>
        </p:txBody>
      </p:sp>
    </p:spTree>
    <p:extLst>
      <p:ext uri="{BB962C8B-B14F-4D97-AF65-F5344CB8AC3E}">
        <p14:creationId xmlns:p14="http://schemas.microsoft.com/office/powerpoint/2010/main" val="373086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328A0E8-A92C-4964-BA03-D460CB53D20A}" type="datetimeFigureOut">
              <a:rPr lang="fr-FR" smtClean="0"/>
              <a:t>09/05/2023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38983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28A0E8-A92C-4964-BA03-D460CB53D20A}" type="datetimeFigureOut">
              <a:rPr lang="fr-FR" smtClean="0"/>
              <a:t>09/05/2023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317222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28A0E8-A92C-4964-BA03-D460CB53D20A}" type="datetimeFigureOut">
              <a:rPr lang="fr-FR" smtClean="0"/>
              <a:t>09/05/2023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955878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itre_texte">
    <p:spTree>
      <p:nvGrpSpPr>
        <p:cNvPr id="1" name=""/>
        <p:cNvGrpSpPr/>
        <p:nvPr/>
      </p:nvGrpSpPr>
      <p:grpSpPr>
        <a:xfrm>
          <a:off x="0" y="0"/>
          <a:ext cx="0" cy="0"/>
          <a:chOff x="0" y="0"/>
          <a:chExt cx="0" cy="0"/>
        </a:xfrm>
      </p:grpSpPr>
      <p:sp>
        <p:nvSpPr>
          <p:cNvPr id="2" name="Title 1"/>
          <p:cNvSpPr>
            <a:spLocks noGrp="1"/>
          </p:cNvSpPr>
          <p:nvPr>
            <p:ph type="ctrTitle"/>
          </p:nvPr>
        </p:nvSpPr>
        <p:spPr>
          <a:xfrm>
            <a:off x="362838" y="1360159"/>
            <a:ext cx="11073789" cy="3252160"/>
          </a:xfrm>
        </p:spPr>
        <p:txBody>
          <a:bodyPr anchor="b">
            <a:normAutofit/>
          </a:bodyPr>
          <a:lstStyle>
            <a:lvl1pPr algn="l">
              <a:defRPr sz="4000" b="1">
                <a:solidFill>
                  <a:schemeClr val="tx1"/>
                </a:solidFill>
              </a:defRPr>
            </a:lvl1pPr>
          </a:lstStyle>
          <a:p>
            <a:r>
              <a:rPr lang="fr-FR" dirty="0"/>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6" name="Image 7">
            <a:extLst>
              <a:ext uri="{FF2B5EF4-FFF2-40B4-BE49-F238E27FC236}">
                <a16:creationId xmlns:a16="http://schemas.microsoft.com/office/drawing/2014/main" id="{BBA528A6-1823-4A4A-A83E-FDC5D9C681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0444" y="6141906"/>
            <a:ext cx="1705713" cy="453080"/>
          </a:xfrm>
          <a:prstGeom prst="rect">
            <a:avLst/>
          </a:prstGeom>
        </p:spPr>
      </p:pic>
    </p:spTree>
    <p:extLst>
      <p:ext uri="{BB962C8B-B14F-4D97-AF65-F5344CB8AC3E}">
        <p14:creationId xmlns:p14="http://schemas.microsoft.com/office/powerpoint/2010/main" val="106846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28A0E8-A92C-4964-BA03-D460CB53D20A}" type="datetimeFigureOut">
              <a:rPr lang="fr-FR" smtClean="0"/>
              <a:t>09/05/2023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45488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328A0E8-A92C-4964-BA03-D460CB53D20A}" type="datetimeFigureOut">
              <a:rPr lang="fr-FR" smtClean="0"/>
              <a:t>09/05/2023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110538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328A0E8-A92C-4964-BA03-D460CB53D20A}" type="datetimeFigureOut">
              <a:rPr lang="fr-FR" smtClean="0"/>
              <a:t>09/05/2023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100706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328A0E8-A92C-4964-BA03-D460CB53D20A}" type="datetimeFigureOut">
              <a:rPr lang="fr-FR" smtClean="0"/>
              <a:t>09/05/2023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190468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328A0E8-A92C-4964-BA03-D460CB53D20A}" type="datetimeFigureOut">
              <a:rPr lang="fr-FR" smtClean="0"/>
              <a:t>09/05/2023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304781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28A0E8-A92C-4964-BA03-D460CB53D20A}" type="datetimeFigureOut">
              <a:rPr lang="fr-FR" smtClean="0"/>
              <a:t>09/05/2023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409133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328A0E8-A92C-4964-BA03-D460CB53D20A}" type="datetimeFigureOut">
              <a:rPr lang="fr-FR" smtClean="0"/>
              <a:t>09/05/2023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7318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328A0E8-A92C-4964-BA03-D460CB53D20A}" type="datetimeFigureOut">
              <a:rPr lang="fr-FR" smtClean="0"/>
              <a:t>09/05/2023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348970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8A0E8-A92C-4964-BA03-D460CB53D20A}" type="datetimeFigureOut">
              <a:rPr lang="fr-FR" smtClean="0"/>
              <a:t>09/05/2023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FCDCB-30DE-4A8B-9A37-EC28C561A814}" type="slidenum">
              <a:rPr lang="fr-FR" smtClean="0"/>
              <a:t>‹N°›</a:t>
            </a:fld>
            <a:endParaRPr lang="fr-FR"/>
          </a:p>
        </p:txBody>
      </p:sp>
    </p:spTree>
    <p:extLst>
      <p:ext uri="{BB962C8B-B14F-4D97-AF65-F5344CB8AC3E}">
        <p14:creationId xmlns:p14="http://schemas.microsoft.com/office/powerpoint/2010/main" val="497297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rvice-public.fr/particuliers/vosdroits/F333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ervice-public.fr/compte/se-connecter?targetUrl=/loginSuccessFromSp&amp;typeCompte=particuli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www.u-psud.fr/fr/international/etudiants-de-paris-sud/financements/portail-de-candidatur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portail.universite-paris-saclay.fr/Jean-Monnet/Pages/Relations-Internationales.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sadjia.medjkane@universite-paris-saclay.fr" TargetMode="External"/><Relationship Id="rId7" Type="http://schemas.openxmlformats.org/officeDocument/2006/relationships/image" Target="../media/image23.png"/><Relationship Id="rId2" Type="http://schemas.openxmlformats.org/officeDocument/2006/relationships/hyperlink" Target="mailto:ri.jean-monnet@universite-paris-saclay.fr" TargetMode="External"/><Relationship Id="rId1" Type="http://schemas.openxmlformats.org/officeDocument/2006/relationships/slideLayout" Target="../slideLayouts/slideLayout7.xml"/><Relationship Id="rId6" Type="http://schemas.openxmlformats.org/officeDocument/2006/relationships/hyperlink" Target="mailto:valerie.nicolas-hemar@universite-paris-saclay.fr" TargetMode="External"/><Relationship Id="rId5" Type="http://schemas.openxmlformats.org/officeDocument/2006/relationships/hyperlink" Target="mailto:patrick.bouathong@universite-paris-saclay.fr" TargetMode="External"/><Relationship Id="rId10" Type="http://schemas.openxmlformats.org/officeDocument/2006/relationships/image" Target="../media/image26.png"/><Relationship Id="rId4" Type="http://schemas.openxmlformats.org/officeDocument/2006/relationships/hyperlink" Target="mailto:Laurence.vagnair@universite-paris-saclay.fr" TargetMode="External"/><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931" y="1963106"/>
            <a:ext cx="5706535" cy="4894894"/>
          </a:xfrm>
          <a:prstGeom prst="rect">
            <a:avLst/>
          </a:prstGeom>
        </p:spPr>
      </p:pic>
      <p:sp>
        <p:nvSpPr>
          <p:cNvPr id="2" name="Titre 1"/>
          <p:cNvSpPr>
            <a:spLocks noGrp="1"/>
          </p:cNvSpPr>
          <p:nvPr>
            <p:ph type="ctrTitle"/>
          </p:nvPr>
        </p:nvSpPr>
        <p:spPr>
          <a:xfrm>
            <a:off x="5469467" y="1"/>
            <a:ext cx="6451466" cy="1828800"/>
          </a:xfrm>
        </p:spPr>
        <p:txBody>
          <a:bodyPr/>
          <a:lstStyle/>
          <a:p>
            <a:r>
              <a:rPr lang="fr-FR" b="1" dirty="0">
                <a:solidFill>
                  <a:schemeClr val="accent1"/>
                </a:solidFill>
                <a:latin typeface="Calibri Light" panose="020F0302020204030204" pitchFamily="34" charset="0"/>
                <a:cs typeface="Times New Roman" panose="02020603050405020304" pitchFamily="18" charset="0"/>
              </a:rPr>
              <a:t>Préparer son départ</a:t>
            </a:r>
            <a:br>
              <a:rPr lang="fr-FR" b="1" dirty="0">
                <a:solidFill>
                  <a:schemeClr val="accent1"/>
                </a:solidFill>
                <a:latin typeface="Calibri Light" panose="020F0302020204030204" pitchFamily="34" charset="0"/>
                <a:cs typeface="Times New Roman" panose="02020603050405020304" pitchFamily="18" charset="0"/>
              </a:rPr>
            </a:br>
            <a:r>
              <a:rPr lang="fr-FR" b="1" dirty="0">
                <a:solidFill>
                  <a:schemeClr val="accent1"/>
                </a:solidFill>
                <a:latin typeface="Calibri Light" panose="020F0302020204030204" pitchFamily="34" charset="0"/>
                <a:cs typeface="Times New Roman" panose="02020603050405020304" pitchFamily="18" charset="0"/>
              </a:rPr>
              <a:t>en mobilité</a:t>
            </a:r>
          </a:p>
        </p:txBody>
      </p:sp>
      <p:sp>
        <p:nvSpPr>
          <p:cNvPr id="5" name="ZoneTexte 4"/>
          <p:cNvSpPr txBox="1"/>
          <p:nvPr/>
        </p:nvSpPr>
        <p:spPr>
          <a:xfrm>
            <a:off x="9998611" y="5910985"/>
            <a:ext cx="1922322" cy="369332"/>
          </a:xfrm>
          <a:prstGeom prst="rect">
            <a:avLst/>
          </a:prstGeom>
          <a:noFill/>
        </p:spPr>
        <p:txBody>
          <a:bodyPr wrap="none" rtlCol="0">
            <a:spAutoFit/>
          </a:bodyPr>
          <a:lstStyle/>
          <a:p>
            <a:pPr algn="r"/>
            <a:r>
              <a:rPr lang="fr-FR" b="1" dirty="0">
                <a:latin typeface="+mj-lt"/>
              </a:rPr>
              <a:t>Mardi 09 Mai 2023</a:t>
            </a:r>
          </a:p>
        </p:txBody>
      </p:sp>
      <p:sp>
        <p:nvSpPr>
          <p:cNvPr id="7" name="Rectangle 6"/>
          <p:cNvSpPr/>
          <p:nvPr/>
        </p:nvSpPr>
        <p:spPr>
          <a:xfrm>
            <a:off x="-43731" y="2250808"/>
            <a:ext cx="2661306" cy="646331"/>
          </a:xfrm>
          <a:prstGeom prst="rect">
            <a:avLst/>
          </a:prstGeom>
        </p:spPr>
        <p:txBody>
          <a:bodyPr wrap="none">
            <a:spAutoFit/>
          </a:bodyPr>
          <a:lstStyle/>
          <a:p>
            <a:pPr algn="ctr"/>
            <a:r>
              <a:rPr lang="fr-FR" b="1" dirty="0">
                <a:solidFill>
                  <a:srgbClr val="521B93"/>
                </a:solidFill>
                <a:latin typeface="Candara" charset="0"/>
                <a:ea typeface="Candara" charset="0"/>
                <a:cs typeface="Candara" charset="0"/>
              </a:rPr>
              <a:t>Service des </a:t>
            </a:r>
          </a:p>
          <a:p>
            <a:pPr algn="ctr"/>
            <a:r>
              <a:rPr lang="fr-FR" b="1" dirty="0">
                <a:solidFill>
                  <a:srgbClr val="521B93"/>
                </a:solidFill>
                <a:latin typeface="Candara" charset="0"/>
                <a:ea typeface="Candara" charset="0"/>
                <a:cs typeface="Candara" charset="0"/>
              </a:rPr>
              <a:t>Relations Internationales</a:t>
            </a:r>
          </a:p>
        </p:txBody>
      </p:sp>
      <p:pic>
        <p:nvPicPr>
          <p:cNvPr id="12" name="Image 11">
            <a:extLst>
              <a:ext uri="{FF2B5EF4-FFF2-40B4-BE49-F238E27FC236}">
                <a16:creationId xmlns:a16="http://schemas.microsoft.com/office/drawing/2014/main" id="{D8379A12-B0DF-4E06-9EC3-EC9179151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7" y="100013"/>
            <a:ext cx="1695450" cy="1628775"/>
          </a:xfrm>
          <a:prstGeom prst="rect">
            <a:avLst/>
          </a:prstGeom>
        </p:spPr>
      </p:pic>
    </p:spTree>
    <p:extLst>
      <p:ext uri="{BB962C8B-B14F-4D97-AF65-F5344CB8AC3E}">
        <p14:creationId xmlns:p14="http://schemas.microsoft.com/office/powerpoint/2010/main" val="371202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459" y="264404"/>
            <a:ext cx="10515600" cy="6367750"/>
          </a:xfrm>
        </p:spPr>
        <p:txBody>
          <a:bodyPr>
            <a:normAutofit/>
          </a:bodyPr>
          <a:lstStyle/>
          <a:p>
            <a:r>
              <a:rPr lang="fr-FR" sz="1800" dirty="0"/>
              <a:t>Vous pourrez suivre l’avancement des validation depuis le portail des étudiants sortants</a:t>
            </a:r>
            <a:br>
              <a:rPr lang="fr-FR" sz="1800" dirty="0"/>
            </a:br>
            <a:br>
              <a:rPr lang="fr-FR" sz="1800" dirty="0"/>
            </a:br>
            <a:br>
              <a:rPr lang="fr-FR" sz="1800" dirty="0"/>
            </a:br>
            <a:br>
              <a:rPr lang="fr-FR" sz="1800" dirty="0"/>
            </a:br>
            <a:br>
              <a:rPr lang="fr-FR" sz="1800" dirty="0"/>
            </a:br>
            <a:br>
              <a:rPr lang="fr-FR" sz="1800" dirty="0"/>
            </a:br>
            <a:br>
              <a:rPr lang="fr-FR" sz="1800" dirty="0"/>
            </a:br>
            <a:br>
              <a:rPr lang="fr-FR" sz="1800" dirty="0"/>
            </a:br>
            <a:br>
              <a:rPr lang="fr-FR" sz="1800" dirty="0"/>
            </a:br>
            <a:br>
              <a:rPr lang="fr-FR" sz="1800" dirty="0"/>
            </a:br>
            <a:br>
              <a:rPr lang="fr-FR" sz="1800" dirty="0"/>
            </a:br>
            <a:r>
              <a:rPr lang="fr-FR" sz="1800" dirty="0"/>
              <a:t> </a:t>
            </a:r>
            <a:br>
              <a:rPr lang="fr-FR" sz="1800" dirty="0"/>
            </a:br>
            <a:r>
              <a:rPr lang="fr-FR" sz="1800" dirty="0"/>
              <a:t>SI VOUS DEVEZ CHANGER DE COURS PENDANT L’ ANNEE, VOUS DEVREZ ALLER SUR LE PORTAIL DES ETUDIANTS SORTANTS, DANS LA SECTION CONTRAT PEDAGOGIQUE ET CLIQUER SUR MODIFIER</a:t>
            </a:r>
            <a:br>
              <a:rPr lang="fr-FR" sz="1800" dirty="0"/>
            </a:br>
            <a:br>
              <a:rPr lang="fr-FR" sz="1800" dirty="0"/>
            </a:br>
            <a:br>
              <a:rPr lang="fr-FR" sz="1800" dirty="0"/>
            </a:br>
            <a:br>
              <a:rPr lang="fr-FR" sz="1800" dirty="0"/>
            </a:br>
            <a:r>
              <a:rPr lang="fr-FR" sz="1800" dirty="0"/>
              <a:t>ATTENTION : VOUS DEVREZ TOUJOURS TOTALISER UN MINIMUM DE 60 ECTS SUR L’ANNEE !!!</a:t>
            </a:r>
            <a:br>
              <a:rPr lang="fr-FR" sz="1400" dirty="0"/>
            </a:br>
            <a:endParaRPr lang="fr-FR" sz="1400" dirty="0"/>
          </a:p>
        </p:txBody>
      </p:sp>
      <p:pic>
        <p:nvPicPr>
          <p:cNvPr id="7" name="Image 6">
            <a:extLst>
              <a:ext uri="{FF2B5EF4-FFF2-40B4-BE49-F238E27FC236}">
                <a16:creationId xmlns:a16="http://schemas.microsoft.com/office/drawing/2014/main" id="{C2780D8D-7E20-4DC1-B102-F4E5B84F96AD}"/>
              </a:ext>
            </a:extLst>
          </p:cNvPr>
          <p:cNvPicPr>
            <a:picLocks noChangeAspect="1"/>
          </p:cNvPicPr>
          <p:nvPr/>
        </p:nvPicPr>
        <p:blipFill>
          <a:blip r:embed="rId2"/>
          <a:stretch>
            <a:fillRect/>
          </a:stretch>
        </p:blipFill>
        <p:spPr>
          <a:xfrm>
            <a:off x="1538310" y="1688564"/>
            <a:ext cx="9115380" cy="2002086"/>
          </a:xfrm>
          <a:prstGeom prst="rect">
            <a:avLst/>
          </a:prstGeom>
        </p:spPr>
      </p:pic>
    </p:spTree>
    <p:extLst>
      <p:ext uri="{BB962C8B-B14F-4D97-AF65-F5344CB8AC3E}">
        <p14:creationId xmlns:p14="http://schemas.microsoft.com/office/powerpoint/2010/main" val="568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890068" y="0"/>
            <a:ext cx="5301932" cy="6858000"/>
          </a:xfrm>
          <a:prstGeom prst="rect">
            <a:avLst/>
          </a:prstGeom>
        </p:spPr>
      </p:pic>
      <p:sp>
        <p:nvSpPr>
          <p:cNvPr id="3" name="Titre 1">
            <a:extLst>
              <a:ext uri="{FF2B5EF4-FFF2-40B4-BE49-F238E27FC236}">
                <a16:creationId xmlns:a16="http://schemas.microsoft.com/office/drawing/2014/main" id="{579FDC36-0740-41C3-8D16-7FCE849BC928}"/>
              </a:ext>
            </a:extLst>
          </p:cNvPr>
          <p:cNvSpPr txBox="1">
            <a:spLocks/>
          </p:cNvSpPr>
          <p:nvPr/>
        </p:nvSpPr>
        <p:spPr>
          <a:xfrm>
            <a:off x="1" y="365124"/>
            <a:ext cx="5078776" cy="48899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800" b="1" dirty="0"/>
              <a:t>Contrat pédagogique pour les mobilité non Erasmus+ (Hors Europe)</a:t>
            </a:r>
          </a:p>
          <a:p>
            <a:pPr algn="ctr"/>
            <a:endParaRPr lang="fr-FR" sz="1800" dirty="0"/>
          </a:p>
          <a:p>
            <a:pPr algn="ctr"/>
            <a:r>
              <a:rPr lang="fr-FR" sz="1800" dirty="0"/>
              <a:t>Document </a:t>
            </a:r>
            <a:r>
              <a:rPr lang="fr-FR" sz="1800" dirty="0" err="1"/>
              <a:t>word</a:t>
            </a:r>
            <a:r>
              <a:rPr lang="fr-FR" sz="1800" dirty="0"/>
              <a:t> à compléter et à faire signer par :</a:t>
            </a:r>
          </a:p>
          <a:p>
            <a:pPr algn="ctr"/>
            <a:endParaRPr lang="fr-FR" sz="1800" dirty="0"/>
          </a:p>
          <a:p>
            <a:pPr algn="ctr"/>
            <a:br>
              <a:rPr lang="fr-FR" sz="1800" dirty="0"/>
            </a:br>
            <a:r>
              <a:rPr lang="fr-FR" sz="1800" dirty="0"/>
              <a:t>- Droit: Patrick BOUATHONG</a:t>
            </a:r>
          </a:p>
          <a:p>
            <a:pPr algn="ctr"/>
            <a:br>
              <a:rPr lang="fr-FR" sz="1800" dirty="0"/>
            </a:br>
            <a:r>
              <a:rPr lang="fr-FR" sz="1800" dirty="0"/>
              <a:t>- Eco/Gestion: Valérie Nicolas-</a:t>
            </a:r>
            <a:r>
              <a:rPr lang="fr-FR" sz="1800" dirty="0" err="1"/>
              <a:t>Hemar</a:t>
            </a:r>
            <a:endParaRPr lang="fr-FR" sz="1800" dirty="0"/>
          </a:p>
        </p:txBody>
      </p:sp>
    </p:spTree>
    <p:extLst>
      <p:ext uri="{BB962C8B-B14F-4D97-AF65-F5344CB8AC3E}">
        <p14:creationId xmlns:p14="http://schemas.microsoft.com/office/powerpoint/2010/main" val="515458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925689"/>
            <a:ext cx="10515600" cy="4867452"/>
          </a:xfrm>
        </p:spPr>
        <p:txBody>
          <a:bodyPr>
            <a:normAutofit lnSpcReduction="10000"/>
          </a:bodyPr>
          <a:lstStyle/>
          <a:p>
            <a:pPr marL="514350" indent="-514350">
              <a:buFont typeface="+mj-lt"/>
              <a:buAutoNum type="arabicPeriod" startAt="5"/>
            </a:pPr>
            <a:r>
              <a:rPr lang="fr-FR" sz="2400" dirty="0">
                <a:latin typeface="+mj-lt"/>
                <a:cs typeface="Times New Roman" panose="02020603050405020304" pitchFamily="18" charset="0"/>
              </a:rPr>
              <a:t>Si vous partez en Europe, il faut avoir la </a:t>
            </a:r>
            <a:r>
              <a:rPr lang="fr-FR" sz="2400" b="1" dirty="0">
                <a:latin typeface="+mj-lt"/>
                <a:cs typeface="Times New Roman" panose="02020603050405020304" pitchFamily="18" charset="0"/>
              </a:rPr>
              <a:t>carte de Sécurité Sociale européenne </a:t>
            </a:r>
            <a:r>
              <a:rPr lang="fr-FR" sz="2400" dirty="0">
                <a:latin typeface="+mj-lt"/>
                <a:cs typeface="Times New Roman" panose="02020603050405020304" pitchFamily="18" charset="0"/>
              </a:rPr>
              <a:t>(pour l’Europe). </a:t>
            </a:r>
            <a:r>
              <a:rPr lang="fr-FR" sz="2400" u="sng" dirty="0">
                <a:latin typeface="+mj-lt"/>
                <a:cs typeface="Times New Roman" panose="02020603050405020304" pitchFamily="18" charset="0"/>
              </a:rPr>
              <a:t>Pensez à la demander dès à présent</a:t>
            </a:r>
            <a:r>
              <a:rPr lang="fr-FR" sz="2400" dirty="0">
                <a:latin typeface="+mj-lt"/>
                <a:cs typeface="Times New Roman" panose="02020603050405020304" pitchFamily="18" charset="0"/>
              </a:rPr>
              <a:t> (sur le site ameli.fr – environ 15 jours de délai). Si vous partez hors Europe, pensez au </a:t>
            </a:r>
            <a:r>
              <a:rPr lang="fr-FR" sz="2400" b="1" dirty="0">
                <a:latin typeface="+mj-lt"/>
                <a:cs typeface="Times New Roman" panose="02020603050405020304" pitchFamily="18" charset="0"/>
              </a:rPr>
              <a:t>passeport</a:t>
            </a:r>
            <a:r>
              <a:rPr lang="fr-FR" sz="2400" dirty="0">
                <a:latin typeface="+mj-lt"/>
                <a:cs typeface="Times New Roman" panose="02020603050405020304" pitchFamily="18" charset="0"/>
              </a:rPr>
              <a:t> (voire au visa étudiant / de travail) !</a:t>
            </a:r>
          </a:p>
          <a:p>
            <a:pPr marL="514350" indent="-514350">
              <a:buFont typeface="+mj-lt"/>
              <a:buAutoNum type="arabicPeriod" startAt="5"/>
            </a:pPr>
            <a:r>
              <a:rPr lang="fr-FR" sz="2400" dirty="0">
                <a:latin typeface="+mj-lt"/>
                <a:cs typeface="Times New Roman" panose="02020603050405020304" pitchFamily="18" charset="0"/>
              </a:rPr>
              <a:t>Vérifiez auprès de votre assurance ou de votre banque si vous êtes couvert pour une </a:t>
            </a:r>
            <a:r>
              <a:rPr lang="fr-FR" sz="2400" b="1" dirty="0">
                <a:latin typeface="+mj-lt"/>
                <a:cs typeface="Times New Roman" panose="02020603050405020304" pitchFamily="18" charset="0"/>
              </a:rPr>
              <a:t>assistance rapatriement </a:t>
            </a:r>
            <a:r>
              <a:rPr lang="fr-FR" sz="2400" dirty="0">
                <a:latin typeface="+mj-lt"/>
                <a:cs typeface="Times New Roman" panose="02020603050405020304" pitchFamily="18" charset="0"/>
              </a:rPr>
              <a:t>(carte bancaire, assurance habitation). Sinon vous pouvez en souscrire une auprès de Mondial Assistance, Axa Assistance, Europ Assistance…</a:t>
            </a:r>
          </a:p>
          <a:p>
            <a:pPr marL="457200" indent="-457200">
              <a:buAutoNum type="arabicPeriod" startAt="8"/>
            </a:pPr>
            <a:r>
              <a:rPr lang="fr-FR" sz="2400" dirty="0">
                <a:latin typeface="+mj-lt"/>
                <a:cs typeface="Times New Roman" panose="02020603050405020304" pitchFamily="18" charset="0"/>
              </a:rPr>
              <a:t>Vous pouvez vous enregistrer sur le </a:t>
            </a:r>
            <a:r>
              <a:rPr lang="fr-FR" sz="2400" b="1" dirty="0">
                <a:latin typeface="+mj-lt"/>
                <a:cs typeface="Times New Roman" panose="02020603050405020304" pitchFamily="18" charset="0"/>
              </a:rPr>
              <a:t>site Service Public </a:t>
            </a:r>
            <a:r>
              <a:rPr lang="fr-FR" sz="2400" dirty="0">
                <a:latin typeface="+mj-lt"/>
                <a:cs typeface="Times New Roman" panose="02020603050405020304" pitchFamily="18" charset="0"/>
              </a:rPr>
              <a:t>pour rester en contact</a:t>
            </a:r>
            <a:br>
              <a:rPr lang="fr-FR" sz="2400" dirty="0">
                <a:latin typeface="+mj-lt"/>
                <a:cs typeface="Times New Roman" panose="02020603050405020304" pitchFamily="18" charset="0"/>
              </a:rPr>
            </a:br>
            <a:r>
              <a:rPr lang="fr-FR" sz="2400" dirty="0">
                <a:latin typeface="+mj-lt"/>
                <a:cs typeface="Times New Roman" panose="02020603050405020304" pitchFamily="18" charset="0"/>
              </a:rPr>
              <a:t>avec  l’administration française (élections, événements, sauvegarde de vos papiers…)</a:t>
            </a:r>
          </a:p>
          <a:p>
            <a:pPr lvl="1"/>
            <a:r>
              <a:rPr lang="fr-FR" sz="2000" u="sng" dirty="0">
                <a:latin typeface="+mj-lt"/>
                <a:hlinkClick r:id="rId3"/>
              </a:rPr>
              <a:t>https://www.service-public.fr/particuliers/vosdroits/F33307</a:t>
            </a:r>
            <a:endParaRPr lang="fr-FR" sz="2000" dirty="0">
              <a:latin typeface="+mj-lt"/>
            </a:endParaRPr>
          </a:p>
          <a:p>
            <a:pPr lvl="1"/>
            <a:r>
              <a:rPr lang="fr-FR" sz="2000" u="sng" dirty="0">
                <a:latin typeface="+mj-lt"/>
                <a:hlinkClick r:id="rId4"/>
              </a:rPr>
              <a:t>https://www.service-public.fr/compte/se-connecter?targetUrl=/loginSuccessFromSp&amp;typeCompte=particulier</a:t>
            </a:r>
            <a:endParaRPr lang="fr-FR" sz="2000" dirty="0">
              <a:latin typeface="+mj-lt"/>
            </a:endParaRPr>
          </a:p>
          <a:p>
            <a:pPr marL="514350" indent="-514350">
              <a:buFont typeface="+mj-lt"/>
              <a:buAutoNum type="arabicPeriod" startAt="5"/>
            </a:pPr>
            <a:endParaRPr lang="fr-FR" sz="2400" dirty="0">
              <a:latin typeface="+mj-lt"/>
              <a:cs typeface="Times New Roman" panose="02020603050405020304" pitchFamily="18" charset="0"/>
            </a:endParaRPr>
          </a:p>
          <a:p>
            <a:pPr marL="514350" indent="-514350">
              <a:buFont typeface="+mj-lt"/>
              <a:buAutoNum type="arabicPeriod" startAt="5"/>
            </a:pPr>
            <a:endParaRPr lang="fr-FR" sz="2400" dirty="0">
              <a:latin typeface="+mj-lt"/>
              <a:cs typeface="Times New Roman" panose="02020603050405020304" pitchFamily="18" charset="0"/>
            </a:endParaRPr>
          </a:p>
          <a:p>
            <a:pPr marL="514350" indent="-514350">
              <a:buFont typeface="+mj-lt"/>
              <a:buAutoNum type="arabicPeriod" startAt="5"/>
            </a:pPr>
            <a:endParaRPr lang="fr-FR" sz="2400" dirty="0">
              <a:latin typeface="+mj-lt"/>
              <a:cs typeface="Times New Roman" panose="02020603050405020304" pitchFamily="18" charset="0"/>
            </a:endParaRPr>
          </a:p>
          <a:p>
            <a:pPr marL="514350" indent="-514350">
              <a:buFont typeface="+mj-lt"/>
              <a:buAutoNum type="arabicPeriod" startAt="5"/>
            </a:pPr>
            <a:endParaRPr lang="fr-FR" sz="2400" dirty="0">
              <a:latin typeface="+mj-lt"/>
              <a:cs typeface="Times New Roman" panose="02020603050405020304" pitchFamily="18" charset="0"/>
            </a:endParaRPr>
          </a:p>
          <a:p>
            <a:pPr marL="514350" indent="-514350">
              <a:buFont typeface="+mj-lt"/>
              <a:buAutoNum type="arabicPeriod" startAt="5"/>
            </a:pPr>
            <a:endParaRPr lang="fr-FR" sz="2400" dirty="0">
              <a:latin typeface="+mj-lt"/>
              <a:cs typeface="Times New Roman" panose="02020603050405020304" pitchFamily="18" charset="0"/>
            </a:endParaRPr>
          </a:p>
          <a:p>
            <a:pPr marL="514350" indent="-514350">
              <a:buFont typeface="+mj-lt"/>
              <a:buAutoNum type="arabicPeriod" startAt="5"/>
            </a:pPr>
            <a:endParaRPr lang="fr-FR" sz="2400" dirty="0">
              <a:latin typeface="+mj-lt"/>
              <a:cs typeface="Times New Roman" panose="02020603050405020304" pitchFamily="18" charset="0"/>
            </a:endParaRPr>
          </a:p>
          <a:p>
            <a:pPr marL="514350" indent="-514350">
              <a:buFont typeface="+mj-lt"/>
              <a:buAutoNum type="arabicPeriod" startAt="5"/>
            </a:pPr>
            <a:endParaRPr lang="fr-FR" sz="2400" dirty="0">
              <a:latin typeface="+mj-lt"/>
              <a:cs typeface="Times New Roman" panose="02020603050405020304" pitchFamily="18" charset="0"/>
            </a:endParaRPr>
          </a:p>
          <a:p>
            <a:pPr marL="514350" indent="-514350">
              <a:buFont typeface="+mj-lt"/>
              <a:buAutoNum type="arabicPeriod" startAt="5"/>
            </a:pPr>
            <a:endParaRPr lang="fr-FR" dirty="0">
              <a:latin typeface="+mj-lt"/>
              <a:cs typeface="Times New Roman" panose="02020603050405020304" pitchFamily="18" charset="0"/>
            </a:endParaRPr>
          </a:p>
          <a:p>
            <a:endParaRPr lang="fr-FR" dirty="0">
              <a:latin typeface="+mj-lt"/>
            </a:endParaRPr>
          </a:p>
        </p:txBody>
      </p:sp>
      <p:sp>
        <p:nvSpPr>
          <p:cNvPr id="2" name="Rectangle 1"/>
          <p:cNvSpPr/>
          <p:nvPr/>
        </p:nvSpPr>
        <p:spPr>
          <a:xfrm>
            <a:off x="699911" y="5793141"/>
            <a:ext cx="10653889" cy="88988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latin typeface="+mj-lt"/>
              </a:rPr>
              <a:t>Conseil : Scannez tous vos papiers importants avant de partir, et envoyez-les vous par mail. </a:t>
            </a:r>
          </a:p>
          <a:p>
            <a:pPr algn="ctr"/>
            <a:r>
              <a:rPr lang="fr-FR" dirty="0">
                <a:latin typeface="+mj-lt"/>
              </a:rPr>
              <a:t>Vous pourrez les récupérer très facilement si besoin.</a:t>
            </a:r>
          </a:p>
        </p:txBody>
      </p:sp>
    </p:spTree>
    <p:extLst>
      <p:ext uri="{BB962C8B-B14F-4D97-AF65-F5344CB8AC3E}">
        <p14:creationId xmlns:p14="http://schemas.microsoft.com/office/powerpoint/2010/main" val="113935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9911" y="762000"/>
            <a:ext cx="6163733" cy="4504266"/>
          </a:xfrm>
        </p:spPr>
        <p:txBody>
          <a:bodyPr>
            <a:normAutofit fontScale="92500" lnSpcReduction="10000"/>
          </a:bodyPr>
          <a:lstStyle/>
          <a:p>
            <a:pPr marL="0" indent="0" algn="just">
              <a:buNone/>
            </a:pPr>
            <a:r>
              <a:rPr lang="fr-FR" sz="2400" dirty="0">
                <a:latin typeface="Calibri Light" panose="020F0302020204030204" pitchFamily="34" charset="0"/>
                <a:cs typeface="Times New Roman" panose="02020603050405020304" pitchFamily="18" charset="0"/>
              </a:rPr>
              <a:t>9. Vous </a:t>
            </a:r>
            <a:r>
              <a:rPr lang="fr-FR" sz="2400" u="sng" dirty="0">
                <a:latin typeface="Calibri Light" panose="020F0302020204030204" pitchFamily="34" charset="0"/>
                <a:cs typeface="Times New Roman" panose="02020603050405020304" pitchFamily="18" charset="0"/>
              </a:rPr>
              <a:t>devez</a:t>
            </a:r>
            <a:r>
              <a:rPr lang="fr-FR" sz="2400" dirty="0">
                <a:latin typeface="Calibri Light" panose="020F0302020204030204" pitchFamily="34" charset="0"/>
                <a:cs typeface="Times New Roman" panose="02020603050405020304" pitchFamily="18" charset="0"/>
              </a:rPr>
              <a:t> vous enregistrer sur Ariane (même si vous partez pour plus de 6 mois) :</a:t>
            </a:r>
          </a:p>
          <a:p>
            <a:pPr marL="0" indent="0" algn="just">
              <a:buNone/>
            </a:pPr>
            <a:r>
              <a:rPr lang="fr-FR" sz="2400" dirty="0" err="1"/>
              <a:t>pastel.diplomatie.gouv.fr</a:t>
            </a:r>
            <a:r>
              <a:rPr lang="fr-FR" sz="2400" dirty="0"/>
              <a:t>/</a:t>
            </a:r>
            <a:r>
              <a:rPr lang="fr-FR" sz="2400" b="1" dirty="0" err="1"/>
              <a:t>fildariane</a:t>
            </a:r>
            <a:r>
              <a:rPr lang="fr-FR" sz="2400" dirty="0"/>
              <a:t> </a:t>
            </a:r>
            <a:r>
              <a:rPr lang="fr-FR" sz="2400" dirty="0">
                <a:latin typeface="Calibri Light" panose="020F0302020204030204" pitchFamily="34" charset="0"/>
                <a:cs typeface="Times New Roman" panose="02020603050405020304" pitchFamily="18" charset="0"/>
              </a:rPr>
              <a:t> </a:t>
            </a:r>
          </a:p>
          <a:p>
            <a:pPr marL="0" indent="0" algn="just">
              <a:buNone/>
            </a:pPr>
            <a:endParaRPr lang="fr-FR" sz="2400" dirty="0">
              <a:latin typeface="Calibri Light" panose="020F0302020204030204" pitchFamily="34" charset="0"/>
              <a:cs typeface="Times New Roman" panose="02020603050405020304" pitchFamily="18" charset="0"/>
            </a:endParaRPr>
          </a:p>
          <a:p>
            <a:pPr marL="0" indent="0" algn="just">
              <a:buNone/>
            </a:pPr>
            <a:endParaRPr lang="fr-FR" sz="2400" dirty="0">
              <a:latin typeface="Calibri Light" panose="020F0302020204030204" pitchFamily="34" charset="0"/>
              <a:cs typeface="Times New Roman" panose="02020603050405020304" pitchFamily="18" charset="0"/>
            </a:endParaRPr>
          </a:p>
          <a:p>
            <a:pPr marL="0" indent="0" algn="just">
              <a:buNone/>
            </a:pPr>
            <a:r>
              <a:rPr lang="fr-FR" sz="2400" dirty="0">
                <a:latin typeface="Calibri Light" panose="020F0302020204030204" pitchFamily="34" charset="0"/>
                <a:cs typeface="Times New Roman" panose="02020603050405020304" pitchFamily="18" charset="0"/>
              </a:rPr>
              <a:t>10. Commencez à vous renseigner sur les possibilités de logement sur place. </a:t>
            </a:r>
          </a:p>
          <a:p>
            <a:pPr marL="0" indent="0" algn="just">
              <a:buNone/>
            </a:pPr>
            <a:r>
              <a:rPr lang="fr-FR" sz="2400" dirty="0">
                <a:latin typeface="Calibri Light" panose="020F0302020204030204" pitchFamily="34" charset="0"/>
                <a:cs typeface="Times New Roman" panose="02020603050405020304" pitchFamily="18" charset="0"/>
              </a:rPr>
              <a:t>Votre université d’accueil vous envoie généralement des renseignements à ce sujet. </a:t>
            </a:r>
          </a:p>
          <a:p>
            <a:pPr marL="0" indent="0" algn="just">
              <a:buNone/>
            </a:pPr>
            <a:r>
              <a:rPr lang="fr-FR" sz="2400" dirty="0">
                <a:latin typeface="Calibri Light" panose="020F0302020204030204" pitchFamily="34" charset="0"/>
                <a:cs typeface="Times New Roman" panose="02020603050405020304" pitchFamily="18" charset="0"/>
              </a:rPr>
              <a:t>Vous pouvez aussi nous demander les contacts des étudiants de Jean Monnet déjà sur place.</a:t>
            </a:r>
          </a:p>
          <a:p>
            <a:pPr marL="0" indent="0" algn="just">
              <a:buNone/>
            </a:pPr>
            <a:r>
              <a:rPr lang="fr-FR" sz="2400" i="1" dirty="0">
                <a:latin typeface="Calibri Light" panose="020F0302020204030204" pitchFamily="34" charset="0"/>
                <a:cs typeface="Times New Roman" panose="02020603050405020304" pitchFamily="18" charset="0"/>
              </a:rPr>
              <a:t>Attention aux offres de logement à des tarifs très/trop alléchants !</a:t>
            </a:r>
          </a:p>
          <a:p>
            <a:pPr marL="0" indent="0" algn="just">
              <a:buNone/>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dirty="0">
              <a:latin typeface="Calibri Light" panose="020F0302020204030204" pitchFamily="34" charset="0"/>
              <a:cs typeface="Times New Roman" panose="02020603050405020304" pitchFamily="18" charset="0"/>
            </a:endParaRPr>
          </a:p>
          <a:p>
            <a:pPr algn="just"/>
            <a:endParaRPr lang="fr-FR" dirty="0">
              <a:latin typeface="Calibri Light" panose="020F030202020403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215" y="2482058"/>
            <a:ext cx="3812585" cy="2859439"/>
          </a:xfrm>
          <a:prstGeom prst="rect">
            <a:avLst/>
          </a:prstGeom>
        </p:spPr>
      </p:pic>
      <p:sp>
        <p:nvSpPr>
          <p:cNvPr id="5" name="Rectangle 4"/>
          <p:cNvSpPr/>
          <p:nvPr/>
        </p:nvSpPr>
        <p:spPr>
          <a:xfrm>
            <a:off x="699911" y="5793141"/>
            <a:ext cx="10653889" cy="88988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latin typeface="+mj-lt"/>
              </a:rPr>
              <a:t>Conseil :</a:t>
            </a:r>
            <a:r>
              <a:rPr lang="fr-FR" dirty="0">
                <a:latin typeface="+mj-lt"/>
                <a:cs typeface="Times New Roman" panose="02020603050405020304" pitchFamily="18" charset="0"/>
              </a:rPr>
              <a:t> Evitez tout envoi d’argent par virement bancaire, privilégiez les paiements par carte bancaire (assurance incluse en cas de fraude). Ne répondez jamais à des annonces pour des hébergements trop ‘parfaits’.</a:t>
            </a:r>
            <a:endParaRPr lang="fr-FR" dirty="0">
              <a:latin typeface="+mj-lt"/>
            </a:endParaRPr>
          </a:p>
        </p:txBody>
      </p:sp>
      <p:pic>
        <p:nvPicPr>
          <p:cNvPr id="2052" name="Picture 4" descr="riane. Pour votre sécurité, restez connecté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814" y="762000"/>
            <a:ext cx="5140709" cy="1268414"/>
          </a:xfrm>
          <a:prstGeom prst="rect">
            <a:avLst/>
          </a:prstGeom>
          <a:solidFill>
            <a:schemeClr val="accent1">
              <a:lumMod val="50000"/>
            </a:schemeClr>
          </a:solidFill>
        </p:spPr>
      </p:pic>
    </p:spTree>
    <p:extLst>
      <p:ext uri="{BB962C8B-B14F-4D97-AF65-F5344CB8AC3E}">
        <p14:creationId xmlns:p14="http://schemas.microsoft.com/office/powerpoint/2010/main" val="406908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6021" y="608515"/>
            <a:ext cx="7143045" cy="5690686"/>
          </a:xfrm>
        </p:spPr>
        <p:txBody>
          <a:bodyPr>
            <a:normAutofit/>
          </a:bodyPr>
          <a:lstStyle/>
          <a:p>
            <a:pPr marL="0" indent="0">
              <a:buNone/>
            </a:pPr>
            <a:r>
              <a:rPr lang="fr-FR" sz="2000" dirty="0">
                <a:latin typeface="Calibri Light" panose="020F0302020204030204" pitchFamily="34" charset="0"/>
                <a:cs typeface="Times New Roman" panose="02020603050405020304" pitchFamily="18" charset="0"/>
              </a:rPr>
              <a:t>11. Possibilité de suivre des cours en EAD (enseignement à distance)</a:t>
            </a:r>
          </a:p>
          <a:p>
            <a:pPr marL="0" indent="0">
              <a:buNone/>
            </a:pPr>
            <a:endParaRPr lang="fr-FR" sz="2000" dirty="0">
              <a:latin typeface="Calibri Light" panose="020F0302020204030204" pitchFamily="34" charset="0"/>
              <a:cs typeface="Times New Roman" panose="02020603050405020304" pitchFamily="18" charset="0"/>
            </a:endParaRPr>
          </a:p>
          <a:p>
            <a:pPr marL="0" indent="0">
              <a:buNone/>
            </a:pPr>
            <a:r>
              <a:rPr lang="fr-FR" sz="2000" dirty="0">
                <a:latin typeface="Calibri Light" panose="020F0302020204030204" pitchFamily="34" charset="0"/>
                <a:cs typeface="Times New Roman" panose="02020603050405020304" pitchFamily="18" charset="0"/>
              </a:rPr>
              <a:t>Selon les Masters auxquels vous souhaitez vous inscrire l’année suivante, nous pourrons vous recommander certains cours à suivre en EAD durant votre année de Licence en mobilité.</a:t>
            </a:r>
          </a:p>
          <a:p>
            <a:pPr marL="0" indent="0">
              <a:buNone/>
            </a:pPr>
            <a:endParaRPr lang="fr-FR" sz="2000" dirty="0">
              <a:latin typeface="Calibri Light" panose="020F0302020204030204" pitchFamily="34" charset="0"/>
              <a:cs typeface="Times New Roman" panose="02020603050405020304" pitchFamily="18" charset="0"/>
            </a:endParaRPr>
          </a:p>
          <a:p>
            <a:pPr marL="0" indent="0">
              <a:buNone/>
            </a:pPr>
            <a:r>
              <a:rPr lang="fr-FR" sz="2000" dirty="0">
                <a:latin typeface="Calibri Light" panose="020F0302020204030204" pitchFamily="34" charset="0"/>
                <a:cs typeface="Times New Roman" panose="02020603050405020304" pitchFamily="18" charset="0"/>
              </a:rPr>
              <a:t>L’</a:t>
            </a:r>
            <a:r>
              <a:rPr lang="fr-FR" sz="2000" b="1" dirty="0">
                <a:latin typeface="Calibri Light" panose="020F0302020204030204" pitchFamily="34" charset="0"/>
                <a:cs typeface="Times New Roman" panose="02020603050405020304" pitchFamily="18" charset="0"/>
              </a:rPr>
              <a:t>inscription</a:t>
            </a:r>
            <a:r>
              <a:rPr lang="fr-FR" sz="2000" dirty="0">
                <a:latin typeface="Calibri Light" panose="020F0302020204030204" pitchFamily="34" charset="0"/>
                <a:cs typeface="Times New Roman" panose="02020603050405020304" pitchFamily="18" charset="0"/>
              </a:rPr>
              <a:t> est </a:t>
            </a:r>
            <a:r>
              <a:rPr lang="fr-FR" sz="2000" b="1" dirty="0">
                <a:latin typeface="Calibri Light" panose="020F0302020204030204" pitchFamily="34" charset="0"/>
                <a:cs typeface="Times New Roman" panose="02020603050405020304" pitchFamily="18" charset="0"/>
              </a:rPr>
              <a:t>gratuite</a:t>
            </a:r>
            <a:r>
              <a:rPr lang="fr-FR" sz="2000" dirty="0">
                <a:latin typeface="Calibri Light" panose="020F0302020204030204" pitchFamily="34" charset="0"/>
                <a:cs typeface="Times New Roman" panose="02020603050405020304" pitchFamily="18" charset="0"/>
              </a:rPr>
              <a:t> (2 matières maximum / an, une matière par semestre). L’inscription se fait mi septembre, les cours commencent fin octobre. Vous recevrez un mail pour vous inscrire.</a:t>
            </a:r>
          </a:p>
          <a:p>
            <a:pPr marL="0" indent="0">
              <a:buNone/>
            </a:pPr>
            <a:endParaRPr lang="fr-FR" sz="2000" dirty="0">
              <a:latin typeface="Calibri Light" panose="020F0302020204030204" pitchFamily="34" charset="0"/>
              <a:cs typeface="Times New Roman" panose="02020603050405020304" pitchFamily="18" charset="0"/>
            </a:endParaRPr>
          </a:p>
          <a:p>
            <a:pPr marL="0" indent="0">
              <a:buNone/>
            </a:pPr>
            <a:r>
              <a:rPr lang="fr-FR" sz="2000" dirty="0">
                <a:latin typeface="Calibri Light" panose="020F0302020204030204" pitchFamily="34" charset="0"/>
                <a:cs typeface="Times New Roman" panose="02020603050405020304" pitchFamily="18" charset="0"/>
              </a:rPr>
              <a:t>Aucun devoir à rendre, pas d’examen à passer. Une attestation d’inscription aux cours d’EAD  pourra vous être fournie en fin d’année.</a:t>
            </a:r>
          </a:p>
          <a:p>
            <a:pPr marL="0" indent="0">
              <a:buNone/>
            </a:pPr>
            <a:endParaRPr lang="fr-FR" sz="2000" dirty="0">
              <a:latin typeface="Calibri Light" panose="020F0302020204030204" pitchFamily="34" charset="0"/>
              <a:cs typeface="Times New Roman" panose="02020603050405020304"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2575" y="2302580"/>
            <a:ext cx="4277193" cy="2302555"/>
          </a:xfrm>
          <a:prstGeom prst="rect">
            <a:avLst/>
          </a:prstGeom>
        </p:spPr>
      </p:pic>
    </p:spTree>
    <p:extLst>
      <p:ext uri="{BB962C8B-B14F-4D97-AF65-F5344CB8AC3E}">
        <p14:creationId xmlns:p14="http://schemas.microsoft.com/office/powerpoint/2010/main" val="222495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0070C0"/>
                </a:solidFill>
                <a:latin typeface="Calibri Light" panose="020F0302020204030204" pitchFamily="34" charset="0"/>
                <a:cs typeface="Times New Roman" panose="02020603050405020304" pitchFamily="18" charset="0"/>
              </a:rPr>
              <a:t>Vos démarches pour votre mobilité</a:t>
            </a:r>
            <a:br>
              <a:rPr lang="fr-FR" b="1" dirty="0">
                <a:solidFill>
                  <a:srgbClr val="0070C0"/>
                </a:solidFill>
                <a:latin typeface="Calibri Light" panose="020F03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a:xfrm>
            <a:off x="263236" y="1222872"/>
            <a:ext cx="11928764" cy="5067091"/>
          </a:xfrm>
        </p:spPr>
        <p:txBody>
          <a:bodyPr>
            <a:normAutofit fontScale="77500" lnSpcReduction="20000"/>
          </a:bodyPr>
          <a:lstStyle/>
          <a:p>
            <a:pPr lvl="0">
              <a:buFont typeface="Wingdings" panose="05000000000000000000" pitchFamily="2" charset="2"/>
              <a:buChar char="Ø"/>
            </a:pPr>
            <a:r>
              <a:rPr lang="fr-FR" sz="2400" dirty="0"/>
              <a:t> </a:t>
            </a:r>
            <a:r>
              <a:rPr lang="fr-FR" dirty="0"/>
              <a:t>Dates clefs de la mobilité:</a:t>
            </a:r>
            <a:br>
              <a:rPr lang="fr-FR" sz="2400" dirty="0"/>
            </a:br>
            <a:endParaRPr lang="fr-FR" sz="2400" dirty="0"/>
          </a:p>
          <a:p>
            <a:r>
              <a:rPr lang="fr-FR" dirty="0"/>
              <a:t>15/04: Ouverture du formulaire </a:t>
            </a:r>
            <a:r>
              <a:rPr lang="fr-FR" i="1" dirty="0"/>
              <a:t>2023/24: Complétez votre dossier mobilité - AVANT VOTRE MOBILITE </a:t>
            </a:r>
            <a:br>
              <a:rPr lang="fr-FR" i="1" dirty="0"/>
            </a:br>
            <a:r>
              <a:rPr lang="fr-FR" i="1" dirty="0"/>
              <a:t>(obligatoire pour tous les étudiants et obligatoire avant de faire une demande de bourse)</a:t>
            </a:r>
            <a:br>
              <a:rPr lang="fr-FR" i="1" dirty="0"/>
            </a:br>
            <a:br>
              <a:rPr lang="fr-FR" i="1" dirty="0"/>
            </a:br>
            <a:endParaRPr lang="fr-FR" dirty="0"/>
          </a:p>
          <a:p>
            <a:r>
              <a:rPr lang="fr-FR" dirty="0"/>
              <a:t>15/05 : Ouverture du formulaire </a:t>
            </a:r>
            <a:r>
              <a:rPr lang="fr-FR" i="1" dirty="0"/>
              <a:t>Demandez une aide à la mobilité </a:t>
            </a:r>
            <a:br>
              <a:rPr lang="fr-FR" i="1" dirty="0"/>
            </a:br>
            <a:endParaRPr lang="fr-FR" dirty="0"/>
          </a:p>
          <a:p>
            <a:r>
              <a:rPr lang="fr-FR" dirty="0"/>
              <a:t>30/06 : Fermeture du formulaire </a:t>
            </a:r>
            <a:r>
              <a:rPr lang="fr-FR" i="1" dirty="0"/>
              <a:t>Demandez une aide à la mobilité </a:t>
            </a:r>
            <a:br>
              <a:rPr lang="fr-FR" i="1" dirty="0"/>
            </a:br>
            <a:endParaRPr lang="fr-FR" dirty="0"/>
          </a:p>
          <a:p>
            <a:pPr marL="0" indent="0">
              <a:buNone/>
            </a:pPr>
            <a:r>
              <a:rPr lang="fr-FR" i="1" dirty="0"/>
              <a:t>Toutes les demandes de bourses reçues après le 30/06 seront traitées en septembre selon les fonds disponibles.</a:t>
            </a:r>
            <a:br>
              <a:rPr lang="fr-FR" i="1" dirty="0"/>
            </a:br>
            <a:br>
              <a:rPr lang="fr-FR" i="1" dirty="0"/>
            </a:br>
            <a:endParaRPr lang="fr-FR" dirty="0"/>
          </a:p>
          <a:p>
            <a:pPr marL="0" indent="0">
              <a:buNone/>
            </a:pPr>
            <a:r>
              <a:rPr lang="fr-FR" dirty="0"/>
              <a:t>courant Juillet : Envoie des résultats des demandes de bourses pour les </a:t>
            </a:r>
            <a:r>
              <a:rPr lang="fr-FR" b="1" u="sng" dirty="0"/>
              <a:t>dossiers complets reçus avant le 30/06</a:t>
            </a:r>
            <a:endParaRPr lang="fr-FR" b="1" dirty="0"/>
          </a:p>
          <a:p>
            <a:pPr marL="0" indent="0">
              <a:buNone/>
            </a:pPr>
            <a:br>
              <a:rPr lang="fr-FR" b="1" dirty="0"/>
            </a:br>
            <a:endParaRPr lang="fr-FR" b="1" dirty="0"/>
          </a:p>
          <a:p>
            <a:endParaRPr lang="fr-FR" dirty="0"/>
          </a:p>
        </p:txBody>
      </p:sp>
    </p:spTree>
    <p:extLst>
      <p:ext uri="{BB962C8B-B14F-4D97-AF65-F5344CB8AC3E}">
        <p14:creationId xmlns:p14="http://schemas.microsoft.com/office/powerpoint/2010/main" val="386604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86057" y="1147618"/>
            <a:ext cx="3875314" cy="751519"/>
          </a:xfrm>
        </p:spPr>
        <p:txBody>
          <a:bodyPr>
            <a:normAutofit fontScale="90000"/>
          </a:bodyPr>
          <a:lstStyle/>
          <a:p>
            <a:pPr algn="ctr"/>
            <a:r>
              <a:rPr lang="fr-FR" dirty="0"/>
              <a:t>Le portail des étudiants </a:t>
            </a:r>
            <a:br>
              <a:rPr lang="fr-FR" dirty="0"/>
            </a:br>
            <a:r>
              <a:rPr lang="fr-FR" dirty="0"/>
              <a:t>sortants</a:t>
            </a:r>
          </a:p>
        </p:txBody>
      </p:sp>
      <p:pic>
        <p:nvPicPr>
          <p:cNvPr id="4" name="Image 3">
            <a:extLst>
              <a:ext uri="{FF2B5EF4-FFF2-40B4-BE49-F238E27FC236}">
                <a16:creationId xmlns:a16="http://schemas.microsoft.com/office/drawing/2014/main" id="{9D5A1755-C600-4F1E-826F-2A636F99990C}"/>
              </a:ext>
            </a:extLst>
          </p:cNvPr>
          <p:cNvPicPr>
            <a:picLocks noChangeAspect="1"/>
          </p:cNvPicPr>
          <p:nvPr/>
        </p:nvPicPr>
        <p:blipFill>
          <a:blip r:embed="rId2"/>
          <a:stretch>
            <a:fillRect/>
          </a:stretch>
        </p:blipFill>
        <p:spPr>
          <a:xfrm>
            <a:off x="0" y="52387"/>
            <a:ext cx="7448550" cy="6753225"/>
          </a:xfrm>
          <a:prstGeom prst="rect">
            <a:avLst/>
          </a:prstGeom>
        </p:spPr>
      </p:pic>
    </p:spTree>
    <p:extLst>
      <p:ext uri="{BB962C8B-B14F-4D97-AF65-F5344CB8AC3E}">
        <p14:creationId xmlns:p14="http://schemas.microsoft.com/office/powerpoint/2010/main" val="62401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8751" y="2736502"/>
            <a:ext cx="3128792" cy="2677656"/>
          </a:xfrm>
          <a:prstGeom prst="rect">
            <a:avLst/>
          </a:prstGeom>
        </p:spPr>
        <p:txBody>
          <a:bodyPr wrap="square">
            <a:spAutoFit/>
          </a:bodyPr>
          <a:lstStyle/>
          <a:p>
            <a:pPr algn="ctr"/>
            <a:r>
              <a:rPr lang="fr-FR" sz="2800" b="1" u="sng" dirty="0">
                <a:solidFill>
                  <a:srgbClr val="0070C0"/>
                </a:solidFill>
                <a:latin typeface="Calibri Light" panose="020F0302020204030204" pitchFamily="34" charset="0"/>
                <a:cs typeface="Times New Roman" panose="02020603050405020304" pitchFamily="18" charset="0"/>
              </a:rPr>
              <a:t>Vos démarches pour demander une aide à la mobilité: </a:t>
            </a:r>
            <a:r>
              <a:rPr lang="fr-FR" sz="2800" b="1" dirty="0">
                <a:solidFill>
                  <a:srgbClr val="0070C0"/>
                </a:solidFill>
                <a:latin typeface="Calibri Light" panose="020F0302020204030204" pitchFamily="34" charset="0"/>
                <a:cs typeface="Times New Roman" panose="02020603050405020304" pitchFamily="18" charset="0"/>
              </a:rPr>
              <a:t>Complétez les formulaires dans l’ordre</a:t>
            </a:r>
          </a:p>
        </p:txBody>
      </p:sp>
      <p:pic>
        <p:nvPicPr>
          <p:cNvPr id="8" name="Image 7">
            <a:extLst>
              <a:ext uri="{FF2B5EF4-FFF2-40B4-BE49-F238E27FC236}">
                <a16:creationId xmlns:a16="http://schemas.microsoft.com/office/drawing/2014/main" id="{A3351E90-EE2F-40F7-8939-7B639936EFD7}"/>
              </a:ext>
            </a:extLst>
          </p:cNvPr>
          <p:cNvPicPr>
            <a:picLocks noChangeAspect="1"/>
          </p:cNvPicPr>
          <p:nvPr/>
        </p:nvPicPr>
        <p:blipFill>
          <a:blip r:embed="rId2"/>
          <a:stretch>
            <a:fillRect/>
          </a:stretch>
        </p:blipFill>
        <p:spPr>
          <a:xfrm>
            <a:off x="0" y="52386"/>
            <a:ext cx="7448550" cy="6753225"/>
          </a:xfrm>
          <a:prstGeom prst="rect">
            <a:avLst/>
          </a:prstGeom>
        </p:spPr>
      </p:pic>
      <p:cxnSp>
        <p:nvCxnSpPr>
          <p:cNvPr id="9" name="Connecteur droit avec flèche 8">
            <a:extLst>
              <a:ext uri="{FF2B5EF4-FFF2-40B4-BE49-F238E27FC236}">
                <a16:creationId xmlns:a16="http://schemas.microsoft.com/office/drawing/2014/main" id="{B46A5A72-22AC-474B-BB5B-D1BDE55DC61C}"/>
              </a:ext>
            </a:extLst>
          </p:cNvPr>
          <p:cNvCxnSpPr>
            <a:cxnSpLocks/>
          </p:cNvCxnSpPr>
          <p:nvPr/>
        </p:nvCxnSpPr>
        <p:spPr>
          <a:xfrm flipH="1">
            <a:off x="5828496" y="6378767"/>
            <a:ext cx="2081614"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Connecteur droit avec flèche 10">
            <a:extLst>
              <a:ext uri="{FF2B5EF4-FFF2-40B4-BE49-F238E27FC236}">
                <a16:creationId xmlns:a16="http://schemas.microsoft.com/office/drawing/2014/main" id="{9F02F568-546C-455B-A5EF-DBAE04B45289}"/>
              </a:ext>
            </a:extLst>
          </p:cNvPr>
          <p:cNvCxnSpPr>
            <a:cxnSpLocks/>
          </p:cNvCxnSpPr>
          <p:nvPr/>
        </p:nvCxnSpPr>
        <p:spPr>
          <a:xfrm flipH="1">
            <a:off x="5828496" y="6608285"/>
            <a:ext cx="2081614"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ZoneTexte 11">
            <a:extLst>
              <a:ext uri="{FF2B5EF4-FFF2-40B4-BE49-F238E27FC236}">
                <a16:creationId xmlns:a16="http://schemas.microsoft.com/office/drawing/2014/main" id="{4FE79309-1467-4533-8573-849592FFE1D6}"/>
              </a:ext>
            </a:extLst>
          </p:cNvPr>
          <p:cNvSpPr txBox="1"/>
          <p:nvPr/>
        </p:nvSpPr>
        <p:spPr>
          <a:xfrm>
            <a:off x="7899094" y="6141903"/>
            <a:ext cx="286438" cy="646331"/>
          </a:xfrm>
          <a:prstGeom prst="rect">
            <a:avLst/>
          </a:prstGeom>
          <a:noFill/>
        </p:spPr>
        <p:txBody>
          <a:bodyPr wrap="square" rtlCol="0">
            <a:spAutoFit/>
          </a:bodyPr>
          <a:lstStyle/>
          <a:p>
            <a:r>
              <a:rPr lang="fr-FR" dirty="0"/>
              <a:t>1</a:t>
            </a:r>
          </a:p>
          <a:p>
            <a:r>
              <a:rPr lang="fr-FR" dirty="0"/>
              <a:t>2</a:t>
            </a:r>
          </a:p>
        </p:txBody>
      </p:sp>
    </p:spTree>
    <p:extLst>
      <p:ext uri="{BB962C8B-B14F-4D97-AF65-F5344CB8AC3E}">
        <p14:creationId xmlns:p14="http://schemas.microsoft.com/office/powerpoint/2010/main" val="164809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57018"/>
            <a:ext cx="8305342" cy="751519"/>
          </a:xfrm>
        </p:spPr>
        <p:txBody>
          <a:bodyPr/>
          <a:lstStyle/>
          <a:p>
            <a:r>
              <a:rPr lang="fr-FR" dirty="0"/>
              <a:t>Le portail des étudiants sortants</a:t>
            </a:r>
          </a:p>
        </p:txBody>
      </p:sp>
      <p:sp>
        <p:nvSpPr>
          <p:cNvPr id="7" name="Rectangle 6"/>
          <p:cNvSpPr/>
          <p:nvPr/>
        </p:nvSpPr>
        <p:spPr>
          <a:xfrm>
            <a:off x="1440874" y="908537"/>
            <a:ext cx="9144000" cy="1200329"/>
          </a:xfrm>
          <a:prstGeom prst="rect">
            <a:avLst/>
          </a:prstGeom>
        </p:spPr>
        <p:txBody>
          <a:bodyPr wrap="square">
            <a:spAutoFit/>
          </a:bodyPr>
          <a:lstStyle/>
          <a:p>
            <a:pPr lvl="0" algn="ctr"/>
            <a:endParaRPr lang="fr-FR" dirty="0"/>
          </a:p>
          <a:p>
            <a:pPr algn="ctr"/>
            <a:r>
              <a:rPr lang="fr-FR" i="1" dirty="0">
                <a:solidFill>
                  <a:srgbClr val="C00000"/>
                </a:solidFill>
              </a:rPr>
              <a:t>ATTENTION : Toute demande de bourse faite après le 30 juin sera traitée en janvier selon les fonds disponibles. </a:t>
            </a:r>
            <a:endParaRPr lang="fr-FR" dirty="0">
              <a:solidFill>
                <a:srgbClr val="C00000"/>
              </a:solidFill>
            </a:endParaRPr>
          </a:p>
          <a:p>
            <a:pPr algn="ctr"/>
            <a:endParaRPr lang="fr-FR" dirty="0"/>
          </a:p>
        </p:txBody>
      </p:sp>
      <p:sp>
        <p:nvSpPr>
          <p:cNvPr id="8" name="ZoneTexte 7"/>
          <p:cNvSpPr txBox="1"/>
          <p:nvPr/>
        </p:nvSpPr>
        <p:spPr>
          <a:xfrm>
            <a:off x="1473002" y="2268602"/>
            <a:ext cx="9079743" cy="2862322"/>
          </a:xfrm>
          <a:prstGeom prst="rect">
            <a:avLst/>
          </a:prstGeom>
          <a:noFill/>
        </p:spPr>
        <p:txBody>
          <a:bodyPr wrap="square" rtlCol="0">
            <a:spAutoFit/>
          </a:bodyPr>
          <a:lstStyle/>
          <a:p>
            <a:r>
              <a:rPr lang="fr-FR" sz="2000" dirty="0"/>
              <a:t>Ma demande :</a:t>
            </a:r>
            <a:br>
              <a:rPr lang="fr-FR" sz="2000" dirty="0"/>
            </a:br>
            <a:endParaRPr lang="fr-FR" sz="2000" dirty="0"/>
          </a:p>
          <a:p>
            <a:pPr marL="285750" indent="-285750">
              <a:buFont typeface="Arial" panose="020B0604020202020204" pitchFamily="34" charset="0"/>
              <a:buChar char="•"/>
            </a:pPr>
            <a:r>
              <a:rPr lang="fr-FR" sz="2000" dirty="0"/>
              <a:t>Un formulaire de demande d’aides à la mobilité unique. Pas besoin de choisir pour quelle bourse vous candidatez.</a:t>
            </a:r>
            <a:br>
              <a:rPr lang="fr-FR" sz="2000" dirty="0"/>
            </a:br>
            <a:endParaRPr lang="fr-FR" sz="2000" dirty="0"/>
          </a:p>
          <a:p>
            <a:pPr marL="285750" indent="-285750">
              <a:buFont typeface="Arial" panose="020B0604020202020204" pitchFamily="34" charset="0"/>
              <a:buChar char="•"/>
            </a:pPr>
            <a:r>
              <a:rPr lang="fr-FR" sz="2000" dirty="0"/>
              <a:t>L’aide la plus avantageuse est attribuée après étude de votre dossier</a:t>
            </a:r>
            <a:br>
              <a:rPr lang="fr-FR" sz="2000" dirty="0"/>
            </a:br>
            <a:endParaRPr lang="fr-FR" sz="2000" dirty="0"/>
          </a:p>
          <a:p>
            <a:pPr marL="285750" indent="-285750">
              <a:buFont typeface="Arial" panose="020B0604020202020204" pitchFamily="34" charset="0"/>
              <a:buChar char="•"/>
            </a:pPr>
            <a:r>
              <a:rPr lang="fr-FR" sz="2000" dirty="0"/>
              <a:t>Pour toute demande faite avant le 30 juin (dossier complet): </a:t>
            </a:r>
          </a:p>
          <a:p>
            <a:pPr lvl="0"/>
            <a:r>
              <a:rPr lang="fr-FR" sz="2000" dirty="0"/>
              <a:t>Envoi des réponses (notifications) d’aide à la mobilité courant juillet.</a:t>
            </a:r>
            <a:endParaRPr lang="fr-FR" dirty="0"/>
          </a:p>
        </p:txBody>
      </p:sp>
    </p:spTree>
    <p:extLst>
      <p:ext uri="{BB962C8B-B14F-4D97-AF65-F5344CB8AC3E}">
        <p14:creationId xmlns:p14="http://schemas.microsoft.com/office/powerpoint/2010/main" val="283727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4309" y="213267"/>
            <a:ext cx="6231258" cy="430887"/>
          </a:xfrm>
          <a:prstGeom prst="rect">
            <a:avLst/>
          </a:prstGeom>
        </p:spPr>
        <p:txBody>
          <a:bodyPr wrap="none">
            <a:spAutoFit/>
          </a:bodyPr>
          <a:lstStyle/>
          <a:p>
            <a:pPr algn="ctr"/>
            <a:r>
              <a:rPr lang="fr-FR" sz="2200" b="1" dirty="0">
                <a:solidFill>
                  <a:srgbClr val="0070C0"/>
                </a:solidFill>
                <a:latin typeface="Calibri Light" panose="020F0302020204030204" pitchFamily="34" charset="0"/>
                <a:cs typeface="Times New Roman" panose="02020603050405020304" pitchFamily="18" charset="0"/>
              </a:rPr>
              <a:t>Vos démarches pour demander une aide à la mobilité</a:t>
            </a:r>
          </a:p>
        </p:txBody>
      </p:sp>
      <p:sp>
        <p:nvSpPr>
          <p:cNvPr id="3" name="Rectangle 2"/>
          <p:cNvSpPr/>
          <p:nvPr/>
        </p:nvSpPr>
        <p:spPr>
          <a:xfrm>
            <a:off x="427208" y="644154"/>
            <a:ext cx="11115485" cy="5632311"/>
          </a:xfrm>
          <a:prstGeom prst="rect">
            <a:avLst/>
          </a:prstGeom>
        </p:spPr>
        <p:txBody>
          <a:bodyPr wrap="square">
            <a:spAutoFit/>
          </a:bodyPr>
          <a:lstStyle/>
          <a:p>
            <a:r>
              <a:rPr lang="fr-FR" b="1" dirty="0">
                <a:latin typeface="+mj-lt"/>
              </a:rPr>
              <a:t>Pour demander une aide, allez sur le </a:t>
            </a:r>
            <a:r>
              <a:rPr lang="fr-FR" b="1" dirty="0">
                <a:latin typeface="+mj-lt"/>
                <a:hlinkClick r:id="rId2"/>
              </a:rPr>
              <a:t>portail de candidature des étudiants sortants</a:t>
            </a:r>
            <a:r>
              <a:rPr lang="fr-FR" b="1" dirty="0">
                <a:latin typeface="+mj-lt"/>
              </a:rPr>
              <a:t> et:</a:t>
            </a:r>
            <a:br>
              <a:rPr lang="fr-FR" b="1" dirty="0">
                <a:latin typeface="+mj-lt"/>
              </a:rPr>
            </a:br>
            <a:r>
              <a:rPr lang="fr-FR" b="1" dirty="0">
                <a:latin typeface="+mj-lt"/>
              </a:rPr>
              <a:t>- remplir le formulaire « Complétez votre dossier mobilité: AVANT VOTRE MOBILITE » </a:t>
            </a:r>
          </a:p>
          <a:p>
            <a:r>
              <a:rPr lang="fr-FR" b="1" dirty="0">
                <a:latin typeface="+mj-lt"/>
              </a:rPr>
              <a:t>-remplir le formulaire "Demandez une aide à la mobilité »</a:t>
            </a:r>
            <a:br>
              <a:rPr lang="fr-FR" b="1" dirty="0">
                <a:latin typeface="+mj-lt"/>
              </a:rPr>
            </a:br>
            <a:r>
              <a:rPr lang="fr-FR" dirty="0">
                <a:latin typeface="+mj-lt"/>
              </a:rPr>
              <a:t> </a:t>
            </a:r>
          </a:p>
          <a:p>
            <a:pPr lvl="0"/>
            <a:r>
              <a:rPr lang="fr-FR" dirty="0"/>
              <a:t>15/05 : Ouverture du formulaire </a:t>
            </a:r>
            <a:r>
              <a:rPr lang="fr-FR" i="1" dirty="0"/>
              <a:t>Demandez une aide à la mobilité </a:t>
            </a:r>
          </a:p>
          <a:p>
            <a:pPr lvl="0"/>
            <a:r>
              <a:rPr lang="fr-FR" dirty="0"/>
              <a:t>30/06 : Fermeture du formulaire </a:t>
            </a:r>
            <a:r>
              <a:rPr lang="fr-FR" i="1" dirty="0"/>
              <a:t>Demandez une aide à la mobilité </a:t>
            </a:r>
          </a:p>
          <a:p>
            <a:pPr lvl="0"/>
            <a:r>
              <a:rPr lang="fr-FR" dirty="0"/>
              <a:t>Juillet : Envoi des notifications d’aide à la mobilité pour les </a:t>
            </a:r>
            <a:r>
              <a:rPr lang="fr-FR" u="sng" dirty="0"/>
              <a:t>dossiers complets</a:t>
            </a:r>
            <a:endParaRPr lang="fr-FR" dirty="0"/>
          </a:p>
          <a:p>
            <a:r>
              <a:rPr lang="fr-FR" i="1" dirty="0">
                <a:solidFill>
                  <a:srgbClr val="C00000"/>
                </a:solidFill>
              </a:rPr>
              <a:t>ATTENTION : Toute demande de bourse faite après le 30 juin sera traitée en septembre selon les fonds disponibles. </a:t>
            </a:r>
            <a:endParaRPr lang="fr-FR" dirty="0">
              <a:solidFill>
                <a:srgbClr val="C00000"/>
              </a:solidFill>
            </a:endParaRPr>
          </a:p>
          <a:p>
            <a:endParaRPr lang="fr-FR" dirty="0">
              <a:latin typeface="+mj-lt"/>
            </a:endParaRPr>
          </a:p>
          <a:p>
            <a:r>
              <a:rPr lang="fr-FR" b="1" dirty="0">
                <a:latin typeface="+mj-lt"/>
              </a:rPr>
              <a:t>Les documents suivants seront à déposer :</a:t>
            </a:r>
            <a:endParaRPr lang="fr-FR" dirty="0">
              <a:latin typeface="+mj-lt"/>
            </a:endParaRPr>
          </a:p>
          <a:p>
            <a:pPr>
              <a:buFont typeface="Arial" panose="020B0604020202020204" pitchFamily="34" charset="0"/>
              <a:buChar char="•"/>
            </a:pPr>
            <a:r>
              <a:rPr lang="fr-FR" dirty="0">
                <a:latin typeface="+mj-lt"/>
              </a:rPr>
              <a:t>RIB à votre nom</a:t>
            </a:r>
          </a:p>
          <a:p>
            <a:pPr>
              <a:buFont typeface="Arial" panose="020B0604020202020204" pitchFamily="34" charset="0"/>
              <a:buChar char="•"/>
            </a:pPr>
            <a:r>
              <a:rPr lang="fr-FR" dirty="0">
                <a:latin typeface="+mj-lt"/>
              </a:rPr>
              <a:t>Dernier justificatif d'impôt sur le revenu de vos parents ou du parent ou du tuteur auquel vous êtes fiscalement rattaché ou du vôtre si vous êtes fiscalement indépendant</a:t>
            </a:r>
          </a:p>
          <a:p>
            <a:pPr>
              <a:buFont typeface="Arial" panose="020B0604020202020204" pitchFamily="34" charset="0"/>
              <a:buChar char="•"/>
            </a:pPr>
            <a:r>
              <a:rPr lang="fr-FR" dirty="0">
                <a:latin typeface="+mj-lt"/>
              </a:rPr>
              <a:t>Livret de famille, acte de naissance ou décision de tutelle</a:t>
            </a:r>
          </a:p>
          <a:p>
            <a:pPr>
              <a:buFont typeface="Arial" panose="020B0604020202020204" pitchFamily="34" charset="0"/>
              <a:buChar char="•"/>
            </a:pPr>
            <a:r>
              <a:rPr lang="fr-FR" dirty="0">
                <a:latin typeface="+mj-lt"/>
              </a:rPr>
              <a:t>Notification d'attribution de bourse CROUS (uniquement pour les boursiers)</a:t>
            </a:r>
          </a:p>
          <a:p>
            <a:pPr>
              <a:buFont typeface="Arial" panose="020B0604020202020204" pitchFamily="34" charset="0"/>
              <a:buChar char="•"/>
            </a:pPr>
            <a:r>
              <a:rPr lang="fr-FR" dirty="0">
                <a:latin typeface="+mj-lt"/>
              </a:rPr>
              <a:t>Notification d’attribution d’aide à la mobilité antérieure (si vous avez déjà bénéficié d’une aide)</a:t>
            </a:r>
          </a:p>
          <a:p>
            <a:pPr>
              <a:buFont typeface="Arial" panose="020B0604020202020204" pitchFamily="34" charset="0"/>
              <a:buChar char="•"/>
            </a:pPr>
            <a:r>
              <a:rPr lang="fr-FR" dirty="0">
                <a:latin typeface="+mj-lt"/>
              </a:rPr>
              <a:t>Quittance de loyer ou attestation d’hébergement (uniquement si vous êtes fiscalement indépendant avec des ressources supérieures à 8799,72 € (hors pensions alimentaires) ou si vous êtes dans l'incapacité de fournir un justificatif d'impôt en France mais que vous avez un salaire brut mensuel moyen d'au moins 360 € sur les 12 derniers mois - bulletins de salaire à joindre).</a:t>
            </a:r>
          </a:p>
        </p:txBody>
      </p:sp>
    </p:spTree>
    <p:extLst>
      <p:ext uri="{BB962C8B-B14F-4D97-AF65-F5344CB8AC3E}">
        <p14:creationId xmlns:p14="http://schemas.microsoft.com/office/powerpoint/2010/main" val="377166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387" y="1481288"/>
            <a:ext cx="8318680" cy="4676801"/>
          </a:xfrm>
          <a:prstGeom prst="rect">
            <a:avLst/>
          </a:prstGeom>
        </p:spPr>
      </p:pic>
      <p:sp>
        <p:nvSpPr>
          <p:cNvPr id="9" name="Titre 1"/>
          <p:cNvSpPr txBox="1">
            <a:spLocks/>
          </p:cNvSpPr>
          <p:nvPr/>
        </p:nvSpPr>
        <p:spPr>
          <a:xfrm>
            <a:off x="3176912" y="-40437"/>
            <a:ext cx="6129867" cy="1343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400" b="1" dirty="0">
                <a:solidFill>
                  <a:schemeClr val="accent1"/>
                </a:solidFill>
                <a:latin typeface="Calibri Light" panose="020F0302020204030204" pitchFamily="34" charset="0"/>
                <a:cs typeface="Times New Roman" panose="02020603050405020304" pitchFamily="18" charset="0"/>
              </a:rPr>
              <a:t>Prêt pour le grand saut ?</a:t>
            </a:r>
          </a:p>
        </p:txBody>
      </p:sp>
    </p:spTree>
    <p:extLst>
      <p:ext uri="{BB962C8B-B14F-4D97-AF65-F5344CB8AC3E}">
        <p14:creationId xmlns:p14="http://schemas.microsoft.com/office/powerpoint/2010/main" val="142119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595746" y="-292966"/>
            <a:ext cx="10515600" cy="1325563"/>
          </a:xfrm>
          <a:prstGeom prst="rect">
            <a:avLst/>
          </a:prstGeom>
          <a:noFill/>
        </p:spPr>
        <p:txBody>
          <a:bodyPr wrap="none" rtlCol="0">
            <a:spAutoFit/>
          </a:bodyPr>
          <a:lstStyle/>
          <a:p>
            <a:pPr algn="ctr"/>
            <a:r>
              <a:rPr lang="fr-FR" sz="3600" b="1" dirty="0">
                <a:solidFill>
                  <a:schemeClr val="accent1"/>
                </a:solidFill>
                <a:latin typeface="+mj-lt"/>
              </a:rPr>
              <a:t>Les aides financières disponibles</a:t>
            </a:r>
          </a:p>
        </p:txBody>
      </p:sp>
      <p:sp>
        <p:nvSpPr>
          <p:cNvPr id="5" name="Espace réservé du contenu 4"/>
          <p:cNvSpPr>
            <a:spLocks noGrp="1"/>
          </p:cNvSpPr>
          <p:nvPr>
            <p:ph idx="1"/>
          </p:nvPr>
        </p:nvSpPr>
        <p:spPr>
          <a:xfrm>
            <a:off x="170524" y="603104"/>
            <a:ext cx="10515600" cy="6146298"/>
          </a:xfrm>
          <a:prstGeom prst="rect">
            <a:avLst/>
          </a:prstGeom>
        </p:spPr>
        <p:txBody>
          <a:bodyPr wrap="square">
            <a:spAutoFit/>
          </a:bodyPr>
          <a:lstStyle/>
          <a:p>
            <a:r>
              <a:rPr lang="fr-FR" sz="2000" b="1" u="sng" dirty="0">
                <a:solidFill>
                  <a:srgbClr val="0070C0"/>
                </a:solidFill>
                <a:latin typeface="+mj-lt"/>
              </a:rPr>
              <a:t>Montant des aides pour une mobilité en 2023/24 – </a:t>
            </a:r>
            <a:r>
              <a:rPr lang="fr-FR" sz="2000" b="1" u="sng" dirty="0">
                <a:solidFill>
                  <a:srgbClr val="FF0000"/>
                </a:solidFill>
                <a:latin typeface="+mj-lt"/>
              </a:rPr>
              <a:t>AMIE sur critères sociaux</a:t>
            </a:r>
            <a:endParaRPr lang="fr-FR" sz="2000" b="1" dirty="0">
              <a:solidFill>
                <a:srgbClr val="FF0000"/>
              </a:solidFill>
              <a:latin typeface="+mj-lt"/>
            </a:endParaRPr>
          </a:p>
          <a:p>
            <a:r>
              <a:rPr lang="fr-FR" sz="1800" b="1" dirty="0">
                <a:latin typeface="+mj-lt"/>
              </a:rPr>
              <a:t>Aide à la mobilité du Ministère de l’Enseignement Supérieur et la Recherche : 400 €/mois</a:t>
            </a:r>
          </a:p>
          <a:p>
            <a:pPr marL="0" indent="0">
              <a:buNone/>
            </a:pPr>
            <a:r>
              <a:rPr lang="fr-FR" sz="1800" dirty="0">
                <a:latin typeface="+mj-lt"/>
              </a:rPr>
              <a:t>Critère supplémentaire : boursier de l’Enseignement supérieur sur critères sociaux ou bénéficiaire du Fonds National d'Aide d'Urgence. </a:t>
            </a:r>
            <a:r>
              <a:rPr lang="fr-FR" sz="1800" dirty="0"/>
              <a:t>Cette bourse est cumulable en plus de la bourse du CROUS.</a:t>
            </a:r>
            <a:endParaRPr lang="fr-FR" sz="1800" dirty="0">
              <a:latin typeface="+mj-lt"/>
            </a:endParaRPr>
          </a:p>
          <a:p>
            <a:pPr marL="0" indent="0">
              <a:buNone/>
            </a:pPr>
            <a:endParaRPr lang="fr-FR" sz="1800" dirty="0">
              <a:latin typeface="+mj-lt"/>
            </a:endParaRPr>
          </a:p>
          <a:p>
            <a:r>
              <a:rPr lang="fr-FR" sz="1800" b="1" dirty="0">
                <a:latin typeface="+mj-lt"/>
              </a:rPr>
              <a:t>Aide du Conseil régional d’Ile-de-France : 420 €/mois</a:t>
            </a:r>
          </a:p>
          <a:p>
            <a:pPr marL="0" indent="0">
              <a:buNone/>
            </a:pPr>
            <a:r>
              <a:rPr lang="fr-FR" sz="1800" dirty="0">
                <a:latin typeface="+mj-lt"/>
              </a:rPr>
              <a:t>Critère supplémentaire : QF (quotient familial = revenu brut global du foyer fiscal de rattachement/nombre de parts fiscales) inférieur ou égal à 15 000 €. </a:t>
            </a:r>
          </a:p>
          <a:p>
            <a:pPr marL="0" indent="0">
              <a:buNone/>
            </a:pPr>
            <a:r>
              <a:rPr lang="fr-FR" sz="1800" dirty="0">
                <a:latin typeface="+mj-lt"/>
              </a:rPr>
              <a:t>Si l’étudiant est indépendant fiscalement, il doit avoir des revenus bruts supérieurs à 8 799,72 € et avoir un domicile distinct de ses parents.</a:t>
            </a:r>
          </a:p>
          <a:p>
            <a:endParaRPr lang="fr-FR" sz="1800" dirty="0">
              <a:latin typeface="+mj-lt"/>
            </a:endParaRPr>
          </a:p>
          <a:p>
            <a:r>
              <a:rPr lang="fr-FR" sz="1800" b="1" dirty="0">
                <a:latin typeface="+mj-lt"/>
              </a:rPr>
              <a:t>Aide du Conseil régional d’Ile-de-France : 360 €/mois</a:t>
            </a:r>
          </a:p>
          <a:p>
            <a:pPr marL="0" indent="0">
              <a:buNone/>
            </a:pPr>
            <a:r>
              <a:rPr lang="fr-FR" sz="1800" dirty="0">
                <a:latin typeface="+mj-lt"/>
              </a:rPr>
              <a:t>Critère supplémentaire : QF compris entre 15 000 € et 19 190 €.</a:t>
            </a:r>
          </a:p>
          <a:p>
            <a:endParaRPr lang="fr-FR" sz="1800" dirty="0">
              <a:latin typeface="+mj-lt"/>
            </a:endParaRPr>
          </a:p>
          <a:p>
            <a:r>
              <a:rPr lang="fr-FR" sz="1800" b="1" dirty="0">
                <a:latin typeface="+mj-lt"/>
              </a:rPr>
              <a:t>Aide de l’Université Paris-Saclay : 420 €/mois</a:t>
            </a:r>
          </a:p>
          <a:p>
            <a:pPr marL="0" indent="0">
              <a:buNone/>
            </a:pPr>
            <a:r>
              <a:rPr lang="fr-FR" sz="1800" dirty="0">
                <a:latin typeface="+mj-lt"/>
              </a:rPr>
              <a:t>Critère supplémentaire : étudiant à faibles ressources, non boursier de l'enseignement supérieur, sans avis d'impôt en France mais ayant un salaire brut mensuel d’au moins 360 € en France en moyenne sur les 12 derniers mois.</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5177991"/>
            <a:ext cx="1905000" cy="1680009"/>
          </a:xfrm>
          <a:prstGeom prst="rect">
            <a:avLst/>
          </a:prstGeom>
        </p:spPr>
      </p:pic>
    </p:spTree>
    <p:extLst>
      <p:ext uri="{BB962C8B-B14F-4D97-AF65-F5344CB8AC3E}">
        <p14:creationId xmlns:p14="http://schemas.microsoft.com/office/powerpoint/2010/main" val="71336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33" y="2515460"/>
            <a:ext cx="5715000" cy="3867150"/>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867" y="2052057"/>
            <a:ext cx="4792133" cy="4801511"/>
          </a:xfrm>
          <a:prstGeom prst="rect">
            <a:avLst/>
          </a:prstGeom>
        </p:spPr>
      </p:pic>
      <p:sp>
        <p:nvSpPr>
          <p:cNvPr id="8" name="ZoneTexte 7"/>
          <p:cNvSpPr txBox="1"/>
          <p:nvPr/>
        </p:nvSpPr>
        <p:spPr>
          <a:xfrm>
            <a:off x="2212621" y="299155"/>
            <a:ext cx="7885877" cy="830997"/>
          </a:xfrm>
          <a:prstGeom prst="rect">
            <a:avLst/>
          </a:prstGeom>
          <a:noFill/>
        </p:spPr>
        <p:txBody>
          <a:bodyPr wrap="none" rtlCol="0">
            <a:spAutoFit/>
          </a:bodyPr>
          <a:lstStyle/>
          <a:p>
            <a:pPr algn="ctr"/>
            <a:r>
              <a:rPr lang="fr-FR" sz="2400" dirty="0">
                <a:solidFill>
                  <a:schemeClr val="accent1"/>
                </a:solidFill>
                <a:latin typeface="+mj-lt"/>
              </a:rPr>
              <a:t>Préparez-vous à vivre une superbe aventure</a:t>
            </a:r>
            <a:r>
              <a:rPr lang="fr-FR" sz="2400" dirty="0">
                <a:latin typeface="+mj-lt"/>
              </a:rPr>
              <a:t>….. </a:t>
            </a:r>
          </a:p>
          <a:p>
            <a:pPr algn="ctr"/>
            <a:r>
              <a:rPr lang="fr-FR" sz="2400" dirty="0">
                <a:latin typeface="+mj-lt"/>
              </a:rPr>
              <a:t>Mais ne soyez pas étonnés d’avoir des petites baisses de moral</a:t>
            </a:r>
          </a:p>
        </p:txBody>
      </p:sp>
    </p:spTree>
    <p:extLst>
      <p:ext uri="{BB962C8B-B14F-4D97-AF65-F5344CB8AC3E}">
        <p14:creationId xmlns:p14="http://schemas.microsoft.com/office/powerpoint/2010/main" val="306496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200" y="0"/>
            <a:ext cx="10560756" cy="6864491"/>
          </a:xfrm>
        </p:spPr>
      </p:pic>
    </p:spTree>
    <p:extLst>
      <p:ext uri="{BB962C8B-B14F-4D97-AF65-F5344CB8AC3E}">
        <p14:creationId xmlns:p14="http://schemas.microsoft.com/office/powerpoint/2010/main" val="35716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62417" y="758336"/>
            <a:ext cx="10487871" cy="461665"/>
          </a:xfrm>
          <a:prstGeom prst="rect">
            <a:avLst/>
          </a:prstGeom>
          <a:noFill/>
        </p:spPr>
        <p:txBody>
          <a:bodyPr wrap="none" rtlCol="0">
            <a:spAutoFit/>
          </a:bodyPr>
          <a:lstStyle/>
          <a:p>
            <a:r>
              <a:rPr lang="fr-FR" sz="2400" b="1" dirty="0">
                <a:latin typeface="+mj-lt"/>
              </a:rPr>
              <a:t>Mais soyez sûrs que vous trouverez que l’année/le semestre est passé</a:t>
            </a:r>
            <a:r>
              <a:rPr lang="pt-BR" sz="2400" b="1" dirty="0">
                <a:latin typeface="+mj-lt"/>
              </a:rPr>
              <a:t>(e)</a:t>
            </a:r>
            <a:r>
              <a:rPr lang="fr-FR" sz="2400" b="1" dirty="0">
                <a:latin typeface="+mj-lt"/>
              </a:rPr>
              <a:t> trop vite</a:t>
            </a:r>
            <a:r>
              <a:rPr lang="is-IS" sz="2400" b="1" dirty="0">
                <a:latin typeface="+mj-lt"/>
              </a:rPr>
              <a:t>…</a:t>
            </a:r>
            <a:endParaRPr lang="fr-FR" sz="2400" b="1" dirty="0">
              <a:latin typeface="+mj-lt"/>
            </a:endParaRPr>
          </a:p>
        </p:txBody>
      </p:sp>
      <p:sp>
        <p:nvSpPr>
          <p:cNvPr id="2" name="Rectangle 1"/>
          <p:cNvSpPr/>
          <p:nvPr/>
        </p:nvSpPr>
        <p:spPr>
          <a:xfrm>
            <a:off x="1062417" y="1819275"/>
            <a:ext cx="8081583" cy="1380378"/>
          </a:xfrm>
          <a:prstGeom prst="rect">
            <a:avLst/>
          </a:prstGeom>
        </p:spPr>
        <p:txBody>
          <a:bodyPr wrap="square">
            <a:spAutoFit/>
          </a:bodyPr>
          <a:lstStyle/>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Pour consulter les rapports de stage et les vidéos réalisés par les étudiants de la Faculté Jean Monnet partis en mobilité les années précédentes :</a:t>
            </a:r>
          </a:p>
          <a:p>
            <a:pPr>
              <a:lnSpc>
                <a:spcPct val="107000"/>
              </a:lnSpc>
              <a:spcAft>
                <a:spcPts val="800"/>
              </a:spcAft>
            </a:pPr>
            <a:r>
              <a:rPr lang="fr-F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https://portail.universite-paris-saclay.fr/Jean-Monnet/Pages/Relations-Internationales.aspx</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0700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F40647-2089-4AA9-BCF0-6AF5C5538E42}"/>
              </a:ext>
            </a:extLst>
          </p:cNvPr>
          <p:cNvSpPr/>
          <p:nvPr/>
        </p:nvSpPr>
        <p:spPr>
          <a:xfrm>
            <a:off x="2686050" y="1428750"/>
            <a:ext cx="6724650" cy="4524315"/>
          </a:xfrm>
          <a:prstGeom prst="rect">
            <a:avLst/>
          </a:prstGeom>
        </p:spPr>
        <p:txBody>
          <a:bodyPr wrap="square">
            <a:spAutoFit/>
          </a:bodyPr>
          <a:lstStyle/>
          <a:p>
            <a:pPr algn="ctr" defTabSz="685800"/>
            <a:r>
              <a:rPr lang="en-GB" b="1" dirty="0">
                <a:solidFill>
                  <a:prstClr val="black"/>
                </a:solidFill>
              </a:rPr>
              <a:t>Service des Relations </a:t>
            </a:r>
            <a:r>
              <a:rPr lang="en-GB" b="1" dirty="0" err="1">
                <a:solidFill>
                  <a:prstClr val="black"/>
                </a:solidFill>
              </a:rPr>
              <a:t>Internationales</a:t>
            </a:r>
            <a:r>
              <a:rPr lang="en-GB" b="1" dirty="0">
                <a:solidFill>
                  <a:prstClr val="black"/>
                </a:solidFill>
              </a:rPr>
              <a:t> </a:t>
            </a:r>
            <a:r>
              <a:rPr lang="en-GB" dirty="0">
                <a:solidFill>
                  <a:prstClr val="black"/>
                </a:solidFill>
              </a:rPr>
              <a:t>(bureau A413) :</a:t>
            </a:r>
          </a:p>
          <a:p>
            <a:pPr algn="ctr" defTabSz="685800"/>
            <a:r>
              <a:rPr lang="en-GB" dirty="0">
                <a:solidFill>
                  <a:prstClr val="black"/>
                </a:solidFill>
                <a:hlinkClick r:id="rId2"/>
              </a:rPr>
              <a:t>ri.jean-monnet@universite-paris-saclay.fr</a:t>
            </a:r>
            <a:r>
              <a:rPr lang="en-GB" dirty="0">
                <a:solidFill>
                  <a:prstClr val="black"/>
                </a:solidFill>
              </a:rPr>
              <a:t> </a:t>
            </a:r>
          </a:p>
          <a:p>
            <a:pPr algn="ctr" defTabSz="685800"/>
            <a:endParaRPr lang="en-GB" dirty="0">
              <a:solidFill>
                <a:prstClr val="black"/>
              </a:solidFill>
            </a:endParaRPr>
          </a:p>
          <a:p>
            <a:pPr algn="ctr" defTabSz="685800"/>
            <a:endParaRPr lang="en-GB" dirty="0">
              <a:solidFill>
                <a:prstClr val="black"/>
              </a:solidFill>
            </a:endParaRPr>
          </a:p>
          <a:p>
            <a:pPr algn="ctr" defTabSz="685800"/>
            <a:r>
              <a:rPr lang="en-GB" dirty="0">
                <a:solidFill>
                  <a:prstClr val="black"/>
                </a:solidFill>
              </a:rPr>
              <a:t>Sadjia Medjkane : </a:t>
            </a:r>
            <a:r>
              <a:rPr lang="en-GB" dirty="0">
                <a:solidFill>
                  <a:prstClr val="black"/>
                </a:solidFill>
                <a:hlinkClick r:id="rId3"/>
              </a:rPr>
              <a:t>sadjia.medjkane@universite-paris-saclay.fr</a:t>
            </a:r>
            <a:r>
              <a:rPr lang="en-GB" dirty="0">
                <a:solidFill>
                  <a:prstClr val="black"/>
                </a:solidFill>
              </a:rPr>
              <a:t> </a:t>
            </a:r>
          </a:p>
          <a:p>
            <a:pPr algn="ctr" defTabSz="685800"/>
            <a:r>
              <a:rPr lang="en-GB" dirty="0">
                <a:solidFill>
                  <a:prstClr val="black"/>
                </a:solidFill>
              </a:rPr>
              <a:t>Laurence </a:t>
            </a:r>
            <a:r>
              <a:rPr lang="en-GB" dirty="0" err="1">
                <a:solidFill>
                  <a:prstClr val="black"/>
                </a:solidFill>
              </a:rPr>
              <a:t>Vagnair</a:t>
            </a:r>
            <a:r>
              <a:rPr lang="en-GB" dirty="0">
                <a:solidFill>
                  <a:prstClr val="black"/>
                </a:solidFill>
              </a:rPr>
              <a:t> : </a:t>
            </a:r>
            <a:r>
              <a:rPr lang="en-GB" dirty="0">
                <a:solidFill>
                  <a:prstClr val="black"/>
                </a:solidFill>
                <a:hlinkClick r:id="rId4"/>
              </a:rPr>
              <a:t>laurence.vagnair@universite-paris-saclay.fr</a:t>
            </a:r>
            <a:r>
              <a:rPr lang="en-GB" dirty="0">
                <a:solidFill>
                  <a:prstClr val="black"/>
                </a:solidFill>
              </a:rPr>
              <a:t> </a:t>
            </a:r>
          </a:p>
          <a:p>
            <a:pPr algn="ctr" defTabSz="685800"/>
            <a:endParaRPr lang="en-GB" dirty="0">
              <a:solidFill>
                <a:prstClr val="black"/>
              </a:solidFill>
            </a:endParaRPr>
          </a:p>
          <a:p>
            <a:pPr algn="ctr" defTabSz="685800"/>
            <a:endParaRPr lang="en-GB" dirty="0">
              <a:solidFill>
                <a:prstClr val="black"/>
              </a:solidFill>
            </a:endParaRPr>
          </a:p>
          <a:p>
            <a:pPr algn="ctr" defTabSz="685800"/>
            <a:endParaRPr lang="en-GB" dirty="0">
              <a:solidFill>
                <a:prstClr val="black"/>
              </a:solidFill>
            </a:endParaRPr>
          </a:p>
          <a:p>
            <a:pPr algn="ctr" defTabSz="685800"/>
            <a:r>
              <a:rPr lang="en-GB" b="1" dirty="0">
                <a:solidFill>
                  <a:prstClr val="black"/>
                </a:solidFill>
              </a:rPr>
              <a:t>Chargé de mission RI pour le Droit :</a:t>
            </a:r>
          </a:p>
          <a:p>
            <a:pPr algn="ctr" defTabSz="685800"/>
            <a:r>
              <a:rPr lang="en-GB" dirty="0">
                <a:solidFill>
                  <a:prstClr val="black"/>
                </a:solidFill>
              </a:rPr>
              <a:t>Patrick </a:t>
            </a:r>
            <a:r>
              <a:rPr lang="en-GB" dirty="0" err="1">
                <a:solidFill>
                  <a:prstClr val="black"/>
                </a:solidFill>
              </a:rPr>
              <a:t>Bouathong</a:t>
            </a:r>
            <a:r>
              <a:rPr lang="en-GB" dirty="0">
                <a:solidFill>
                  <a:prstClr val="black"/>
                </a:solidFill>
              </a:rPr>
              <a:t> : </a:t>
            </a:r>
            <a:r>
              <a:rPr lang="en-GB" dirty="0">
                <a:solidFill>
                  <a:prstClr val="black"/>
                </a:solidFill>
                <a:hlinkClick r:id="rId5"/>
              </a:rPr>
              <a:t>patrick.bouathong@universite-paris-saclay.fr</a:t>
            </a:r>
            <a:r>
              <a:rPr lang="en-GB" dirty="0">
                <a:solidFill>
                  <a:prstClr val="black"/>
                </a:solidFill>
              </a:rPr>
              <a:t> </a:t>
            </a:r>
          </a:p>
          <a:p>
            <a:pPr algn="ctr" defTabSz="685800"/>
            <a:endParaRPr lang="en-GB" dirty="0">
              <a:solidFill>
                <a:prstClr val="black"/>
              </a:solidFill>
            </a:endParaRPr>
          </a:p>
          <a:p>
            <a:pPr algn="ctr" defTabSz="685800"/>
            <a:endParaRPr lang="en-GB" dirty="0">
              <a:solidFill>
                <a:prstClr val="black"/>
              </a:solidFill>
            </a:endParaRPr>
          </a:p>
          <a:p>
            <a:pPr algn="ctr" defTabSz="685800"/>
            <a:r>
              <a:rPr lang="en-GB" b="1" dirty="0">
                <a:solidFill>
                  <a:prstClr val="black"/>
                </a:solidFill>
              </a:rPr>
              <a:t>Chargé de mission RI pour </a:t>
            </a:r>
            <a:r>
              <a:rPr lang="en-GB" b="1" dirty="0" err="1">
                <a:solidFill>
                  <a:prstClr val="black"/>
                </a:solidFill>
              </a:rPr>
              <a:t>l’Economie</a:t>
            </a:r>
            <a:r>
              <a:rPr lang="en-GB" b="1" dirty="0">
                <a:solidFill>
                  <a:prstClr val="black"/>
                </a:solidFill>
              </a:rPr>
              <a:t>-Gestion :</a:t>
            </a:r>
          </a:p>
          <a:p>
            <a:pPr algn="ctr" defTabSz="685800"/>
            <a:r>
              <a:rPr lang="en-GB" dirty="0">
                <a:solidFill>
                  <a:prstClr val="black"/>
                </a:solidFill>
              </a:rPr>
              <a:t>Valérie Nicolas-</a:t>
            </a:r>
            <a:r>
              <a:rPr lang="en-GB" dirty="0" err="1">
                <a:solidFill>
                  <a:prstClr val="black"/>
                </a:solidFill>
              </a:rPr>
              <a:t>Hémar</a:t>
            </a:r>
            <a:r>
              <a:rPr lang="en-GB" dirty="0">
                <a:solidFill>
                  <a:prstClr val="black"/>
                </a:solidFill>
              </a:rPr>
              <a:t> : </a:t>
            </a:r>
            <a:r>
              <a:rPr lang="en-GB" dirty="0">
                <a:solidFill>
                  <a:prstClr val="black"/>
                </a:solidFill>
                <a:hlinkClick r:id="rId6"/>
              </a:rPr>
              <a:t>valerie.nicolas-hemar@universite-paris-saclay.fr</a:t>
            </a:r>
            <a:r>
              <a:rPr lang="en-GB" dirty="0">
                <a:solidFill>
                  <a:prstClr val="black"/>
                </a:solidFill>
              </a:rPr>
              <a:t>  </a:t>
            </a:r>
          </a:p>
        </p:txBody>
      </p:sp>
      <p:pic>
        <p:nvPicPr>
          <p:cNvPr id="6" name="Image 5">
            <a:extLst>
              <a:ext uri="{FF2B5EF4-FFF2-40B4-BE49-F238E27FC236}">
                <a16:creationId xmlns:a16="http://schemas.microsoft.com/office/drawing/2014/main" id="{34A2FE79-0CB2-42C6-A859-63A39BA8C8F1}"/>
              </a:ext>
            </a:extLst>
          </p:cNvPr>
          <p:cNvPicPr>
            <a:picLocks noChangeAspect="1"/>
          </p:cNvPicPr>
          <p:nvPr/>
        </p:nvPicPr>
        <p:blipFill>
          <a:blip r:embed="rId7"/>
          <a:stretch>
            <a:fillRect/>
          </a:stretch>
        </p:blipFill>
        <p:spPr>
          <a:xfrm>
            <a:off x="890377" y="1428750"/>
            <a:ext cx="944962" cy="944962"/>
          </a:xfrm>
          <a:prstGeom prst="rect">
            <a:avLst/>
          </a:prstGeom>
        </p:spPr>
      </p:pic>
      <p:pic>
        <p:nvPicPr>
          <p:cNvPr id="7" name="Image 6">
            <a:extLst>
              <a:ext uri="{FF2B5EF4-FFF2-40B4-BE49-F238E27FC236}">
                <a16:creationId xmlns:a16="http://schemas.microsoft.com/office/drawing/2014/main" id="{21BC6F5E-0D58-4E1E-99F7-15128125E2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228" y="2957319"/>
            <a:ext cx="943361" cy="943361"/>
          </a:xfrm>
          <a:prstGeom prst="rect">
            <a:avLst/>
          </a:prstGeom>
        </p:spPr>
      </p:pic>
      <p:pic>
        <p:nvPicPr>
          <p:cNvPr id="8" name="Image 7">
            <a:extLst>
              <a:ext uri="{FF2B5EF4-FFF2-40B4-BE49-F238E27FC236}">
                <a16:creationId xmlns:a16="http://schemas.microsoft.com/office/drawing/2014/main" id="{69E4082F-974D-4BCF-B4D1-EB1976589D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67161" y="3624943"/>
            <a:ext cx="884175" cy="982562"/>
          </a:xfrm>
          <a:prstGeom prst="rect">
            <a:avLst/>
          </a:prstGeom>
        </p:spPr>
      </p:pic>
      <p:pic>
        <p:nvPicPr>
          <p:cNvPr id="9" name="Image 8">
            <a:extLst>
              <a:ext uri="{FF2B5EF4-FFF2-40B4-BE49-F238E27FC236}">
                <a16:creationId xmlns:a16="http://schemas.microsoft.com/office/drawing/2014/main" id="{B0A82FA6-9E82-484C-ADB7-A6CFD98DA4C0}"/>
              </a:ext>
            </a:extLst>
          </p:cNvPr>
          <p:cNvPicPr>
            <a:picLocks noChangeAspect="1"/>
          </p:cNvPicPr>
          <p:nvPr/>
        </p:nvPicPr>
        <p:blipFill rotWithShape="1">
          <a:blip r:embed="rId10"/>
          <a:srcRect l="6567" r="9370"/>
          <a:stretch/>
        </p:blipFill>
        <p:spPr>
          <a:xfrm>
            <a:off x="10257335" y="5020141"/>
            <a:ext cx="794001" cy="856859"/>
          </a:xfrm>
          <a:prstGeom prst="rect">
            <a:avLst/>
          </a:prstGeom>
        </p:spPr>
      </p:pic>
    </p:spTree>
    <p:extLst>
      <p:ext uri="{BB962C8B-B14F-4D97-AF65-F5344CB8AC3E}">
        <p14:creationId xmlns:p14="http://schemas.microsoft.com/office/powerpoint/2010/main" val="740213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2500" y="212725"/>
            <a:ext cx="5444067" cy="752475"/>
          </a:xfrm>
        </p:spPr>
        <p:txBody>
          <a:bodyPr/>
          <a:lstStyle/>
          <a:p>
            <a:pPr algn="ctr"/>
            <a:r>
              <a:rPr lang="fr-FR" b="1" dirty="0">
                <a:solidFill>
                  <a:schemeClr val="accent1"/>
                </a:solidFill>
              </a:rPr>
              <a:t>Questions/Réponses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64733"/>
            <a:ext cx="5207000" cy="5207000"/>
          </a:xfrm>
          <a:prstGeom prst="rect">
            <a:avLst/>
          </a:prstGeom>
        </p:spPr>
      </p:pic>
      <p:pic>
        <p:nvPicPr>
          <p:cNvPr id="1026" name="Picture 2" descr="uestion words vocabulary image - 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459" y="2198827"/>
            <a:ext cx="5944874" cy="318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4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77" y="916607"/>
            <a:ext cx="8163190" cy="5442127"/>
          </a:xfrm>
          <a:prstGeom prst="rect">
            <a:avLst/>
          </a:prstGeom>
        </p:spPr>
      </p:pic>
      <p:cxnSp>
        <p:nvCxnSpPr>
          <p:cNvPr id="7" name="Connecteur droit avec flèche 6"/>
          <p:cNvCxnSpPr/>
          <p:nvPr/>
        </p:nvCxnSpPr>
        <p:spPr>
          <a:xfrm flipH="1">
            <a:off x="5113094" y="4259700"/>
            <a:ext cx="5459655" cy="471987"/>
          </a:xfrm>
          <a:prstGeom prst="straightConnector1">
            <a:avLst/>
          </a:prstGeom>
          <a:ln w="76200">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8" name="Connecteur droit avec flèche 7"/>
          <p:cNvCxnSpPr/>
          <p:nvPr/>
        </p:nvCxnSpPr>
        <p:spPr>
          <a:xfrm flipH="1">
            <a:off x="6285055" y="1989187"/>
            <a:ext cx="3115734" cy="162458"/>
          </a:xfrm>
          <a:prstGeom prst="straightConnector1">
            <a:avLst/>
          </a:prstGeom>
          <a:ln w="7620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9" name="ZoneTexte 8"/>
          <p:cNvSpPr txBox="1"/>
          <p:nvPr/>
        </p:nvSpPr>
        <p:spPr>
          <a:xfrm>
            <a:off x="10572749" y="4075034"/>
            <a:ext cx="731739" cy="369332"/>
          </a:xfrm>
          <a:prstGeom prst="rect">
            <a:avLst/>
          </a:prstGeom>
          <a:noFill/>
        </p:spPr>
        <p:txBody>
          <a:bodyPr wrap="none" rtlCol="0">
            <a:spAutoFit/>
          </a:bodyPr>
          <a:lstStyle/>
          <a:p>
            <a:r>
              <a:rPr lang="fr-FR" b="1" dirty="0"/>
              <a:t>VOUS</a:t>
            </a:r>
          </a:p>
        </p:txBody>
      </p:sp>
      <p:sp>
        <p:nvSpPr>
          <p:cNvPr id="10" name="Rectangle 9"/>
          <p:cNvSpPr/>
          <p:nvPr/>
        </p:nvSpPr>
        <p:spPr>
          <a:xfrm>
            <a:off x="9537211" y="1747250"/>
            <a:ext cx="2654789" cy="646331"/>
          </a:xfrm>
          <a:prstGeom prst="rect">
            <a:avLst/>
          </a:prstGeom>
        </p:spPr>
        <p:txBody>
          <a:bodyPr wrap="square">
            <a:spAutoFit/>
          </a:bodyPr>
          <a:lstStyle/>
          <a:p>
            <a:pPr algn="ctr"/>
            <a:r>
              <a:rPr lang="fr-FR" b="1">
                <a:solidFill>
                  <a:srgbClr val="521B93"/>
                </a:solidFill>
                <a:latin typeface="Candara" charset="0"/>
                <a:ea typeface="Candara" charset="0"/>
                <a:cs typeface="Candara" charset="0"/>
              </a:rPr>
              <a:t>Le Service </a:t>
            </a:r>
            <a:r>
              <a:rPr lang="fr-FR" b="1" dirty="0">
                <a:solidFill>
                  <a:srgbClr val="521B93"/>
                </a:solidFill>
                <a:latin typeface="Candara" charset="0"/>
                <a:ea typeface="Candara" charset="0"/>
                <a:cs typeface="Candara" charset="0"/>
              </a:rPr>
              <a:t>des </a:t>
            </a:r>
          </a:p>
          <a:p>
            <a:pPr algn="ctr"/>
            <a:r>
              <a:rPr lang="fr-FR" b="1" dirty="0">
                <a:solidFill>
                  <a:srgbClr val="521B93"/>
                </a:solidFill>
                <a:latin typeface="Candara" charset="0"/>
                <a:ea typeface="Candara" charset="0"/>
                <a:cs typeface="Candara" charset="0"/>
              </a:rPr>
              <a:t>Relations Internationales</a:t>
            </a:r>
          </a:p>
        </p:txBody>
      </p:sp>
    </p:spTree>
    <p:extLst>
      <p:ext uri="{BB962C8B-B14F-4D97-AF65-F5344CB8AC3E}">
        <p14:creationId xmlns:p14="http://schemas.microsoft.com/office/powerpoint/2010/main" val="209569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10844"/>
            <a:ext cx="10515600" cy="5766119"/>
          </a:xfrm>
        </p:spPr>
        <p:txBody>
          <a:bodyPr>
            <a:normAutofit/>
          </a:bodyPr>
          <a:lstStyle/>
          <a:p>
            <a:pPr marL="0" indent="0">
              <a:buNone/>
            </a:pPr>
            <a:endParaRPr lang="fr-FR" sz="2400" dirty="0">
              <a:latin typeface="Times New Roman" panose="02020603050405020304" pitchFamily="18" charset="0"/>
              <a:cs typeface="Times New Roman" panose="02020603050405020304" pitchFamily="18" charset="0"/>
            </a:endParaRPr>
          </a:p>
          <a:p>
            <a:pPr marL="457200" indent="-457200">
              <a:buAutoNum type="arabicPeriod"/>
            </a:pPr>
            <a:endParaRPr lang="fr-FR" sz="2400" dirty="0">
              <a:latin typeface="Times New Roman" panose="02020603050405020304" pitchFamily="18" charset="0"/>
              <a:cs typeface="Times New Roman" panose="02020603050405020304" pitchFamily="18" charset="0"/>
            </a:endParaRPr>
          </a:p>
          <a:p>
            <a:pPr marL="457200" indent="-457200">
              <a:buAutoNum type="arabicPeriod"/>
            </a:pPr>
            <a:endParaRPr lang="fr-FR" sz="2400"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3257402" y="232163"/>
            <a:ext cx="5677195" cy="646331"/>
          </a:xfrm>
          <a:prstGeom prst="rect">
            <a:avLst/>
          </a:prstGeom>
          <a:noFill/>
        </p:spPr>
        <p:txBody>
          <a:bodyPr wrap="none" rtlCol="0">
            <a:spAutoFit/>
          </a:bodyPr>
          <a:lstStyle/>
          <a:p>
            <a:pPr algn="ctr"/>
            <a:r>
              <a:rPr lang="fr-FR" sz="3600" b="1" dirty="0">
                <a:solidFill>
                  <a:schemeClr val="accent1"/>
                </a:solidFill>
                <a:latin typeface="+mj-lt"/>
              </a:rPr>
              <a:t>Les formalités administratives</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454" y="1429709"/>
            <a:ext cx="7391092" cy="4925935"/>
          </a:xfrm>
          <a:prstGeom prst="rect">
            <a:avLst/>
          </a:prstGeom>
        </p:spPr>
      </p:pic>
    </p:spTree>
    <p:extLst>
      <p:ext uri="{BB962C8B-B14F-4D97-AF65-F5344CB8AC3E}">
        <p14:creationId xmlns:p14="http://schemas.microsoft.com/office/powerpoint/2010/main" val="31174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3600" y="1253067"/>
            <a:ext cx="10617200" cy="4359451"/>
          </a:xfrm>
        </p:spPr>
        <p:txBody>
          <a:bodyPr>
            <a:normAutofit/>
          </a:bodyPr>
          <a:lstStyle/>
          <a:p>
            <a:pPr marL="457200" indent="-457200">
              <a:buAutoNum type="arabicPeriod"/>
            </a:pPr>
            <a:r>
              <a:rPr lang="fr-FR" sz="2400" dirty="0">
                <a:latin typeface="Calibri Light" panose="020F0302020204030204" pitchFamily="34" charset="0"/>
                <a:cs typeface="Times New Roman" panose="02020603050405020304" pitchFamily="18" charset="0"/>
              </a:rPr>
              <a:t>J’ai reçu un mail de mon université d’accueil, avec des renseignements sur la procédure d’inscription.</a:t>
            </a:r>
          </a:p>
          <a:p>
            <a:pPr marL="457200" indent="-457200">
              <a:buAutoNum type="arabicPeriod"/>
            </a:pPr>
            <a:r>
              <a:rPr lang="fr-FR" sz="2400" dirty="0">
                <a:latin typeface="Calibri Light" panose="020F0302020204030204" pitchFamily="34" charset="0"/>
                <a:cs typeface="Times New Roman" panose="02020603050405020304" pitchFamily="18" charset="0"/>
              </a:rPr>
              <a:t>Je m’inscris dans mon université d’accueil </a:t>
            </a:r>
            <a:r>
              <a:rPr lang="fr-FR" sz="2400" u="sng" dirty="0">
                <a:latin typeface="Calibri Light" panose="020F0302020204030204" pitchFamily="34" charset="0"/>
                <a:cs typeface="Times New Roman" panose="02020603050405020304" pitchFamily="18" charset="0"/>
              </a:rPr>
              <a:t>en respectant les délais !</a:t>
            </a:r>
          </a:p>
          <a:p>
            <a:pPr marL="457200" indent="-457200">
              <a:buAutoNum type="arabicPeriod"/>
            </a:pPr>
            <a:r>
              <a:rPr lang="fr-FR" sz="2400" dirty="0">
                <a:latin typeface="Calibri Light" panose="020F0302020204030204" pitchFamily="34" charset="0"/>
                <a:cs typeface="Times New Roman" panose="02020603050405020304" pitchFamily="18" charset="0"/>
              </a:rPr>
              <a:t>Si ce n’est déjà fait, je prépare mon </a:t>
            </a:r>
            <a:r>
              <a:rPr lang="fr-FR" sz="2400" b="1" dirty="0">
                <a:latin typeface="Calibri Light" panose="020F0302020204030204" pitchFamily="34" charset="0"/>
                <a:cs typeface="Times New Roman" panose="02020603050405020304" pitchFamily="18" charset="0"/>
              </a:rPr>
              <a:t>contrat pédagogique (</a:t>
            </a:r>
            <a:r>
              <a:rPr lang="fr-FR" sz="2400" dirty="0">
                <a:latin typeface="Calibri Light" panose="020F0302020204030204" pitchFamily="34" charset="0"/>
                <a:cs typeface="Times New Roman" panose="02020603050405020304" pitchFamily="18" charset="0"/>
              </a:rPr>
              <a:t>ou </a:t>
            </a:r>
            <a:r>
              <a:rPr lang="fr-FR" sz="2400" b="1" dirty="0">
                <a:latin typeface="Calibri Light" panose="020F0302020204030204" pitchFamily="34" charset="0"/>
                <a:cs typeface="Times New Roman" panose="02020603050405020304" pitchFamily="18" charset="0"/>
              </a:rPr>
              <a:t>plan de cours</a:t>
            </a:r>
            <a:r>
              <a:rPr lang="fr-FR" sz="2400" dirty="0">
                <a:latin typeface="Calibri Light" panose="020F0302020204030204" pitchFamily="34" charset="0"/>
                <a:cs typeface="Times New Roman" panose="02020603050405020304" pitchFamily="18" charset="0"/>
              </a:rPr>
              <a:t>, ou </a:t>
            </a:r>
            <a:r>
              <a:rPr lang="fr-FR" sz="2400" b="1" i="1" dirty="0" err="1">
                <a:latin typeface="Calibri Light" panose="020F0302020204030204" pitchFamily="34" charset="0"/>
                <a:cs typeface="Times New Roman" panose="02020603050405020304" pitchFamily="18" charset="0"/>
              </a:rPr>
              <a:t>learning</a:t>
            </a:r>
            <a:r>
              <a:rPr lang="fr-FR" sz="2400" b="1" i="1" dirty="0">
                <a:latin typeface="Calibri Light" panose="020F0302020204030204" pitchFamily="34" charset="0"/>
                <a:cs typeface="Times New Roman" panose="02020603050405020304" pitchFamily="18" charset="0"/>
              </a:rPr>
              <a:t> agreement)</a:t>
            </a:r>
            <a:r>
              <a:rPr lang="fr-FR" sz="2400" dirty="0">
                <a:latin typeface="Calibri Light" panose="020F0302020204030204" pitchFamily="34" charset="0"/>
                <a:cs typeface="Times New Roman" panose="02020603050405020304" pitchFamily="18" charset="0"/>
              </a:rPr>
              <a:t> (voir diapositive suivante). Je dois pouvoir valider </a:t>
            </a:r>
            <a:r>
              <a:rPr lang="fr-FR" sz="2400" b="1" dirty="0">
                <a:solidFill>
                  <a:srgbClr val="FF0000"/>
                </a:solidFill>
                <a:latin typeface="Calibri Light" panose="020F0302020204030204" pitchFamily="34" charset="0"/>
                <a:cs typeface="Times New Roman" panose="02020603050405020304" pitchFamily="18" charset="0"/>
              </a:rPr>
              <a:t>60 ECTS au minimum pour l’année</a:t>
            </a:r>
            <a:r>
              <a:rPr lang="fr-FR" sz="2400" i="1" dirty="0">
                <a:solidFill>
                  <a:srgbClr val="FF0000"/>
                </a:solidFill>
                <a:latin typeface="Calibri Light" panose="020F0302020204030204" pitchFamily="34" charset="0"/>
                <a:cs typeface="Times New Roman" panose="02020603050405020304" pitchFamily="18" charset="0"/>
              </a:rPr>
              <a:t>, ou 30 ECTS pour le semestre</a:t>
            </a:r>
            <a:r>
              <a:rPr lang="fr-FR" sz="2400" dirty="0">
                <a:latin typeface="Calibri Light" panose="020F0302020204030204" pitchFamily="34" charset="0"/>
                <a:cs typeface="Times New Roman" panose="02020603050405020304" pitchFamily="18" charset="0"/>
              </a:rPr>
              <a:t>, ou l’équivalent dans mon pays d’accueil. </a:t>
            </a:r>
            <a:r>
              <a:rPr lang="fr-FR" sz="2400" u="sng" dirty="0">
                <a:latin typeface="Calibri Light" panose="020F0302020204030204" pitchFamily="34" charset="0"/>
                <a:cs typeface="Times New Roman" panose="02020603050405020304" pitchFamily="18" charset="0"/>
              </a:rPr>
              <a:t>Attention</a:t>
            </a:r>
            <a:r>
              <a:rPr lang="fr-FR" sz="2400" dirty="0">
                <a:latin typeface="Calibri Light" panose="020F0302020204030204" pitchFamily="34" charset="0"/>
                <a:cs typeface="Times New Roman" panose="02020603050405020304" pitchFamily="18" charset="0"/>
              </a:rPr>
              <a:t> : Les ECTS pour cours de langue sont autorisés mais ne doivent pas dépasser 10 % du total, c’est-à-dire 6 ECTS pour l’année). </a:t>
            </a:r>
          </a:p>
        </p:txBody>
      </p:sp>
      <p:sp>
        <p:nvSpPr>
          <p:cNvPr id="4" name="ZoneTexte 3"/>
          <p:cNvSpPr txBox="1"/>
          <p:nvPr/>
        </p:nvSpPr>
        <p:spPr>
          <a:xfrm>
            <a:off x="4008667" y="258444"/>
            <a:ext cx="4377865" cy="523220"/>
          </a:xfrm>
          <a:prstGeom prst="rect">
            <a:avLst/>
          </a:prstGeom>
          <a:noFill/>
        </p:spPr>
        <p:txBody>
          <a:bodyPr wrap="none" rtlCol="0">
            <a:spAutoFit/>
          </a:bodyPr>
          <a:lstStyle/>
          <a:p>
            <a:r>
              <a:rPr lang="fr-FR" sz="2800" b="1" dirty="0">
                <a:solidFill>
                  <a:schemeClr val="accent1"/>
                </a:solidFill>
                <a:latin typeface="+mj-lt"/>
              </a:rPr>
              <a:t>Les formalités administratives</a:t>
            </a:r>
          </a:p>
        </p:txBody>
      </p:sp>
      <p:sp>
        <p:nvSpPr>
          <p:cNvPr id="6" name="Rectangle 5"/>
          <p:cNvSpPr/>
          <p:nvPr/>
        </p:nvSpPr>
        <p:spPr>
          <a:xfrm>
            <a:off x="445911" y="5781851"/>
            <a:ext cx="11170356" cy="79022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latin typeface="+mj-lt"/>
              </a:rPr>
              <a:t>Conseil :  consultez votre adresse mail </a:t>
            </a:r>
            <a:r>
              <a:rPr lang="fr-FR" b="1" u="sng" dirty="0">
                <a:solidFill>
                  <a:srgbClr val="0070C0"/>
                </a:solidFill>
                <a:latin typeface="+mj-lt"/>
              </a:rPr>
              <a:t>@</a:t>
            </a:r>
            <a:r>
              <a:rPr lang="fr-FR" b="1" u="sng" dirty="0" err="1">
                <a:solidFill>
                  <a:srgbClr val="0070C0"/>
                </a:solidFill>
                <a:latin typeface="+mj-lt"/>
              </a:rPr>
              <a:t>universite</a:t>
            </a:r>
            <a:r>
              <a:rPr lang="fr-FR" b="1" u="sng" dirty="0">
                <a:solidFill>
                  <a:srgbClr val="0070C0"/>
                </a:solidFill>
                <a:latin typeface="+mj-lt"/>
              </a:rPr>
              <a:t>-paris-</a:t>
            </a:r>
            <a:r>
              <a:rPr lang="fr-FR" b="1" u="sng" dirty="0" err="1">
                <a:solidFill>
                  <a:srgbClr val="0070C0"/>
                </a:solidFill>
                <a:latin typeface="+mj-lt"/>
              </a:rPr>
              <a:t>saclay.fr</a:t>
            </a:r>
            <a:r>
              <a:rPr lang="fr-FR" dirty="0">
                <a:latin typeface="+mj-lt"/>
              </a:rPr>
              <a:t> très régulièrement. Tous les mails avant, pendant et après votre mobilité seront envoyés sur cette adresse. Ne ratez pas des informations importantes par négligence !</a:t>
            </a:r>
          </a:p>
        </p:txBody>
      </p:sp>
    </p:spTree>
    <p:extLst>
      <p:ext uri="{BB962C8B-B14F-4D97-AF65-F5344CB8AC3E}">
        <p14:creationId xmlns:p14="http://schemas.microsoft.com/office/powerpoint/2010/main" val="207259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8652" y="418640"/>
            <a:ext cx="3386769" cy="3591499"/>
          </a:xfrm>
        </p:spPr>
        <p:txBody>
          <a:bodyPr>
            <a:noAutofit/>
          </a:bodyPr>
          <a:lstStyle/>
          <a:p>
            <a:pPr algn="ctr"/>
            <a:r>
              <a:rPr lang="fr-FR" sz="1800" dirty="0"/>
              <a:t>Le contrat pédagogique </a:t>
            </a:r>
            <a:r>
              <a:rPr lang="fr-FR" sz="1800" dirty="0" err="1"/>
              <a:t>Eramsus</a:t>
            </a:r>
            <a:r>
              <a:rPr lang="fr-FR" sz="1800" dirty="0"/>
              <a:t>+ (</a:t>
            </a:r>
            <a:r>
              <a:rPr lang="fr-FR" sz="1800" b="1" cap="small" dirty="0"/>
              <a:t>pour les mobilités </a:t>
            </a:r>
            <a:r>
              <a:rPr lang="fr-FR" sz="1800" b="1" u="sng" cap="small" dirty="0"/>
              <a:t>en Europe</a:t>
            </a:r>
            <a:r>
              <a:rPr lang="fr-FR" sz="1800" dirty="0"/>
              <a:t>)</a:t>
            </a:r>
            <a:br>
              <a:rPr lang="fr-FR" sz="1800" dirty="0"/>
            </a:br>
            <a:br>
              <a:rPr lang="fr-FR" sz="1800" dirty="0"/>
            </a:br>
            <a:r>
              <a:rPr lang="fr-FR" sz="1800" dirty="0"/>
              <a:t>A compléter sur le portail des étudiants sortants, dans la section « Contrat pédagogique »</a:t>
            </a:r>
            <a:br>
              <a:rPr lang="fr-FR" sz="1800" dirty="0"/>
            </a:br>
            <a:br>
              <a:rPr lang="fr-FR" sz="1800" b="1" i="1" dirty="0"/>
            </a:br>
            <a:br>
              <a:rPr lang="fr-FR" sz="1800" b="1" i="1" dirty="0"/>
            </a:br>
            <a:br>
              <a:rPr lang="fr-FR" sz="4800" dirty="0"/>
            </a:br>
            <a:endParaRPr lang="fr-FR" sz="4800" dirty="0"/>
          </a:p>
        </p:txBody>
      </p:sp>
      <p:pic>
        <p:nvPicPr>
          <p:cNvPr id="7" name="Image 6">
            <a:extLst>
              <a:ext uri="{FF2B5EF4-FFF2-40B4-BE49-F238E27FC236}">
                <a16:creationId xmlns:a16="http://schemas.microsoft.com/office/drawing/2014/main" id="{7D38915D-B753-4AC3-B57C-3031FB06B26D}"/>
              </a:ext>
            </a:extLst>
          </p:cNvPr>
          <p:cNvPicPr>
            <a:picLocks noChangeAspect="1"/>
          </p:cNvPicPr>
          <p:nvPr/>
        </p:nvPicPr>
        <p:blipFill rotWithShape="1">
          <a:blip r:embed="rId2"/>
          <a:srcRect l="14548" r="16506"/>
          <a:stretch/>
        </p:blipFill>
        <p:spPr>
          <a:xfrm>
            <a:off x="-87217" y="4822827"/>
            <a:ext cx="8405869" cy="2249714"/>
          </a:xfrm>
          <a:prstGeom prst="rect">
            <a:avLst/>
          </a:prstGeom>
        </p:spPr>
      </p:pic>
      <p:pic>
        <p:nvPicPr>
          <p:cNvPr id="9" name="Image 8">
            <a:extLst>
              <a:ext uri="{FF2B5EF4-FFF2-40B4-BE49-F238E27FC236}">
                <a16:creationId xmlns:a16="http://schemas.microsoft.com/office/drawing/2014/main" id="{73BCBD73-C5D9-4CF7-9088-A864138E1A6C}"/>
              </a:ext>
            </a:extLst>
          </p:cNvPr>
          <p:cNvPicPr>
            <a:picLocks noChangeAspect="1"/>
          </p:cNvPicPr>
          <p:nvPr/>
        </p:nvPicPr>
        <p:blipFill>
          <a:blip r:embed="rId3"/>
          <a:stretch>
            <a:fillRect/>
          </a:stretch>
        </p:blipFill>
        <p:spPr>
          <a:xfrm>
            <a:off x="-87217" y="634100"/>
            <a:ext cx="7915619" cy="4188727"/>
          </a:xfrm>
          <a:prstGeom prst="rect">
            <a:avLst/>
          </a:prstGeom>
        </p:spPr>
      </p:pic>
    </p:spTree>
    <p:extLst>
      <p:ext uri="{BB962C8B-B14F-4D97-AF65-F5344CB8AC3E}">
        <p14:creationId xmlns:p14="http://schemas.microsoft.com/office/powerpoint/2010/main" val="177886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71" y="365124"/>
            <a:ext cx="4836405" cy="4889921"/>
          </a:xfrm>
        </p:spPr>
        <p:txBody>
          <a:bodyPr>
            <a:normAutofit/>
          </a:bodyPr>
          <a:lstStyle/>
          <a:p>
            <a:pPr algn="ctr"/>
            <a:r>
              <a:rPr lang="fr-FR" sz="1800" b="1" dirty="0"/>
              <a:t>1</a:t>
            </a:r>
            <a:r>
              <a:rPr lang="fr-FR" sz="1800" b="1" baseline="30000" dirty="0"/>
              <a:t>ère</a:t>
            </a:r>
            <a:r>
              <a:rPr lang="fr-FR" sz="1800" b="1" dirty="0"/>
              <a:t> page: informations personnelles à compléter</a:t>
            </a:r>
            <a:br>
              <a:rPr lang="fr-FR" sz="1800" b="1" dirty="0"/>
            </a:br>
            <a:br>
              <a:rPr lang="fr-FR" sz="1800" b="1" dirty="0"/>
            </a:br>
            <a:r>
              <a:rPr lang="fr-FR" sz="1800" dirty="0"/>
              <a:t>-&gt; Rappel numéro ESI: il faut simplement ajouter votre numéro INE à la fin du code fixe</a:t>
            </a:r>
            <a:br>
              <a:rPr lang="fr-FR" sz="1800" dirty="0"/>
            </a:br>
            <a:br>
              <a:rPr lang="fr-FR" sz="1800" dirty="0"/>
            </a:br>
            <a:r>
              <a:rPr lang="fr-FR" sz="1800" dirty="0"/>
              <a:t> </a:t>
            </a:r>
            <a:r>
              <a:rPr lang="fr-FR" sz="2000" dirty="0" err="1"/>
              <a:t>urn:schac:personalUniqueCode:int:esi:fr:</a:t>
            </a:r>
            <a:r>
              <a:rPr lang="fr-FR" sz="2000" b="1" dirty="0" err="1"/>
              <a:t>INE</a:t>
            </a:r>
            <a:endParaRPr lang="fr-FR" sz="4800" b="1" dirty="0"/>
          </a:p>
        </p:txBody>
      </p:sp>
      <p:pic>
        <p:nvPicPr>
          <p:cNvPr id="7" name="Image 6">
            <a:extLst>
              <a:ext uri="{FF2B5EF4-FFF2-40B4-BE49-F238E27FC236}">
                <a16:creationId xmlns:a16="http://schemas.microsoft.com/office/drawing/2014/main" id="{BACAA00D-0F4C-4CA4-9391-123ADAAD5E65}"/>
              </a:ext>
            </a:extLst>
          </p:cNvPr>
          <p:cNvPicPr>
            <a:picLocks noChangeAspect="1"/>
          </p:cNvPicPr>
          <p:nvPr/>
        </p:nvPicPr>
        <p:blipFill>
          <a:blip r:embed="rId2"/>
          <a:stretch>
            <a:fillRect/>
          </a:stretch>
        </p:blipFill>
        <p:spPr>
          <a:xfrm>
            <a:off x="5486599" y="0"/>
            <a:ext cx="6705401" cy="6858000"/>
          </a:xfrm>
          <a:prstGeom prst="rect">
            <a:avLst/>
          </a:prstGeom>
        </p:spPr>
      </p:pic>
    </p:spTree>
    <p:extLst>
      <p:ext uri="{BB962C8B-B14F-4D97-AF65-F5344CB8AC3E}">
        <p14:creationId xmlns:p14="http://schemas.microsoft.com/office/powerpoint/2010/main" val="11288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71" y="365124"/>
            <a:ext cx="4836405" cy="4889921"/>
          </a:xfrm>
        </p:spPr>
        <p:txBody>
          <a:bodyPr>
            <a:normAutofit/>
          </a:bodyPr>
          <a:lstStyle/>
          <a:p>
            <a:pPr algn="ctr"/>
            <a:r>
              <a:rPr lang="fr-FR" sz="1800" b="1" i="1" dirty="0"/>
              <a:t>2</a:t>
            </a:r>
            <a:r>
              <a:rPr lang="fr-FR" sz="1800" b="1" i="1" baseline="30000" dirty="0"/>
              <a:t>nde</a:t>
            </a:r>
            <a:r>
              <a:rPr lang="fr-FR" sz="1800" b="1" i="1" dirty="0"/>
              <a:t> page: informations sur l’échange</a:t>
            </a:r>
            <a:br>
              <a:rPr lang="fr-FR" sz="1800" b="1" i="1" dirty="0"/>
            </a:br>
            <a:br>
              <a:rPr lang="fr-FR" sz="1800" b="1" i="1" dirty="0"/>
            </a:br>
            <a:r>
              <a:rPr lang="fr-FR" sz="1800" dirty="0"/>
              <a:t>-&gt; Revérifier les dates de votre échange (début et fin du programme)</a:t>
            </a:r>
            <a:br>
              <a:rPr lang="fr-FR" sz="1800" dirty="0"/>
            </a:br>
            <a:br>
              <a:rPr lang="fr-FR" sz="1800" dirty="0"/>
            </a:br>
            <a:r>
              <a:rPr lang="fr-FR" sz="1800" dirty="0"/>
              <a:t>-&gt; Ajouter la langue utilisée à l’étranger et votre niveau</a:t>
            </a:r>
            <a:br>
              <a:rPr lang="fr-FR" sz="1800" dirty="0"/>
            </a:br>
            <a:br>
              <a:rPr lang="fr-FR" sz="1800" dirty="0"/>
            </a:br>
            <a:r>
              <a:rPr lang="fr-FR" sz="1800" dirty="0"/>
              <a:t>-&gt; Détails de l’établissement d’accueil (à l’étranger): le contact apparaîtra dans la liste</a:t>
            </a:r>
            <a:br>
              <a:rPr lang="fr-FR" sz="1800" dirty="0"/>
            </a:br>
            <a:br>
              <a:rPr lang="fr-FR" sz="1800" dirty="0"/>
            </a:br>
            <a:r>
              <a:rPr lang="fr-FR" sz="1800" dirty="0"/>
              <a:t>-&gt; Détails de l’établissement de départ (Paris-Saclay):</a:t>
            </a:r>
            <a:br>
              <a:rPr lang="fr-FR" sz="1800" dirty="0"/>
            </a:br>
            <a:r>
              <a:rPr lang="fr-FR" sz="1800" dirty="0"/>
              <a:t>- Droit: Patrick BOUATHONG</a:t>
            </a:r>
            <a:br>
              <a:rPr lang="fr-FR" sz="1800" dirty="0"/>
            </a:br>
            <a:r>
              <a:rPr lang="fr-FR" sz="1800" dirty="0"/>
              <a:t>- Eco/Gestion: Valérie Nicolas-</a:t>
            </a:r>
            <a:r>
              <a:rPr lang="fr-FR" sz="1800" dirty="0" err="1"/>
              <a:t>Hemar</a:t>
            </a:r>
            <a:endParaRPr lang="fr-FR" sz="4800" dirty="0"/>
          </a:p>
        </p:txBody>
      </p:sp>
      <p:pic>
        <p:nvPicPr>
          <p:cNvPr id="4" name="Image 3">
            <a:extLst>
              <a:ext uri="{FF2B5EF4-FFF2-40B4-BE49-F238E27FC236}">
                <a16:creationId xmlns:a16="http://schemas.microsoft.com/office/drawing/2014/main" id="{EF668743-6938-4321-88F1-7C1467CB2EE6}"/>
              </a:ext>
            </a:extLst>
          </p:cNvPr>
          <p:cNvPicPr>
            <a:picLocks noChangeAspect="1"/>
          </p:cNvPicPr>
          <p:nvPr/>
        </p:nvPicPr>
        <p:blipFill>
          <a:blip r:embed="rId2"/>
          <a:stretch>
            <a:fillRect/>
          </a:stretch>
        </p:blipFill>
        <p:spPr>
          <a:xfrm>
            <a:off x="5078776" y="0"/>
            <a:ext cx="7198142" cy="6858000"/>
          </a:xfrm>
          <a:prstGeom prst="rect">
            <a:avLst/>
          </a:prstGeom>
        </p:spPr>
      </p:pic>
    </p:spTree>
    <p:extLst>
      <p:ext uri="{BB962C8B-B14F-4D97-AF65-F5344CB8AC3E}">
        <p14:creationId xmlns:p14="http://schemas.microsoft.com/office/powerpoint/2010/main" val="336410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5078776" cy="6858000"/>
          </a:xfrm>
        </p:spPr>
        <p:txBody>
          <a:bodyPr>
            <a:normAutofit/>
          </a:bodyPr>
          <a:lstStyle/>
          <a:p>
            <a:pPr algn="ctr"/>
            <a:r>
              <a:rPr lang="fr-FR" sz="1800" b="1" dirty="0"/>
              <a:t>3</a:t>
            </a:r>
            <a:r>
              <a:rPr lang="fr-FR" sz="1800" b="1" baseline="30000" dirty="0"/>
              <a:t>ème</a:t>
            </a:r>
            <a:r>
              <a:rPr lang="fr-FR" sz="1800" b="1" dirty="0"/>
              <a:t> page: informations pédagogiques</a:t>
            </a:r>
            <a:br>
              <a:rPr lang="fr-FR" sz="1800" b="1" dirty="0"/>
            </a:br>
            <a:br>
              <a:rPr lang="fr-FR" sz="1800" dirty="0"/>
            </a:br>
            <a:r>
              <a:rPr lang="fr-FR" sz="1800" dirty="0"/>
              <a:t>-&gt; Eléments pédagogiques du semestre (Séjour) de l'établissement d'accueil (1):</a:t>
            </a:r>
            <a:br>
              <a:rPr lang="fr-FR" sz="1800" b="1" dirty="0"/>
            </a:br>
            <a:r>
              <a:rPr lang="fr-FR" sz="1800" b="1" dirty="0"/>
              <a:t>Informations sur le cours à l’étranger</a:t>
            </a:r>
            <a:br>
              <a:rPr lang="fr-FR" sz="1800" b="1" dirty="0"/>
            </a:br>
            <a:br>
              <a:rPr lang="fr-FR" sz="1800" b="1" dirty="0"/>
            </a:br>
            <a:r>
              <a:rPr lang="fr-FR" sz="1800" dirty="0"/>
              <a:t>-&gt; Eléments pédagogiques du semestre de l'établissement d'envoi (1):</a:t>
            </a:r>
            <a:br>
              <a:rPr lang="fr-FR" sz="1800" dirty="0"/>
            </a:br>
            <a:r>
              <a:rPr lang="fr-FR" sz="1800" b="1" dirty="0"/>
              <a:t>Equivalence du cours à Paris-Saclay</a:t>
            </a:r>
            <a:br>
              <a:rPr lang="fr-FR" sz="1800" b="1" dirty="0"/>
            </a:br>
            <a:br>
              <a:rPr lang="fr-FR" sz="1800" b="1" dirty="0"/>
            </a:br>
            <a:r>
              <a:rPr lang="fr-FR" sz="1800" dirty="0"/>
              <a:t>-&gt; Pour ajouter un second, troisième, etc. cours à l’étranger: cliquez sur </a:t>
            </a:r>
            <a:r>
              <a:rPr lang="fr-FR" sz="1800" b="1" dirty="0"/>
              <a:t>+ Eléments pédagogiques du semestre (Séjour) de l'établissement d'accueil</a:t>
            </a:r>
            <a:br>
              <a:rPr lang="fr-FR" sz="1800" b="1" dirty="0"/>
            </a:br>
            <a:br>
              <a:rPr lang="fr-FR" sz="1800" b="1" dirty="0"/>
            </a:br>
            <a:r>
              <a:rPr lang="fr-FR" sz="1800" dirty="0"/>
              <a:t>-&gt; Si vous avez un cours que vous suivrez en ligne ajouter le en cliquant sur </a:t>
            </a:r>
            <a:r>
              <a:rPr lang="fr-FR" sz="1800" b="1" dirty="0"/>
              <a:t>« ajouter un élément pédagogique délivré en ligne »</a:t>
            </a:r>
            <a:br>
              <a:rPr lang="fr-FR" sz="1800" b="1" dirty="0"/>
            </a:br>
            <a:br>
              <a:rPr lang="fr-FR" sz="1800" b="1" dirty="0"/>
            </a:br>
            <a:r>
              <a:rPr lang="fr-FR" sz="1800" dirty="0"/>
              <a:t>-&gt; Cliquez sur « Enregistrer » et le bouton « partager » apparaîtra. Cliquez sur partager.</a:t>
            </a:r>
            <a:br>
              <a:rPr lang="fr-FR" sz="1800" dirty="0"/>
            </a:br>
            <a:br>
              <a:rPr lang="fr-FR" sz="1800" dirty="0"/>
            </a:br>
            <a:r>
              <a:rPr lang="fr-FR" sz="1800" dirty="0"/>
              <a:t>Votre contact Paris-Saclay le recevra et si tout est ok, il le validera et le partagera avec le partenaire.</a:t>
            </a:r>
            <a:br>
              <a:rPr lang="fr-FR" sz="1800" dirty="0"/>
            </a:br>
            <a:br>
              <a:rPr lang="fr-FR" sz="1800" dirty="0"/>
            </a:br>
            <a:br>
              <a:rPr lang="fr-FR" sz="1800" b="1" i="1" dirty="0"/>
            </a:br>
            <a:endParaRPr lang="fr-FR" sz="1800" i="1" dirty="0"/>
          </a:p>
        </p:txBody>
      </p:sp>
      <p:pic>
        <p:nvPicPr>
          <p:cNvPr id="5" name="Image 4">
            <a:extLst>
              <a:ext uri="{FF2B5EF4-FFF2-40B4-BE49-F238E27FC236}">
                <a16:creationId xmlns:a16="http://schemas.microsoft.com/office/drawing/2014/main" id="{F2125E63-453F-44CE-9916-2E704DF5A631}"/>
              </a:ext>
            </a:extLst>
          </p:cNvPr>
          <p:cNvPicPr>
            <a:picLocks noChangeAspect="1"/>
          </p:cNvPicPr>
          <p:nvPr/>
        </p:nvPicPr>
        <p:blipFill>
          <a:blip r:embed="rId3"/>
          <a:stretch>
            <a:fillRect/>
          </a:stretch>
        </p:blipFill>
        <p:spPr>
          <a:xfrm>
            <a:off x="4886325" y="0"/>
            <a:ext cx="7305675" cy="6572250"/>
          </a:xfrm>
          <a:prstGeom prst="rect">
            <a:avLst/>
          </a:prstGeom>
        </p:spPr>
      </p:pic>
    </p:spTree>
    <p:extLst>
      <p:ext uri="{BB962C8B-B14F-4D97-AF65-F5344CB8AC3E}">
        <p14:creationId xmlns:p14="http://schemas.microsoft.com/office/powerpoint/2010/main" val="41824625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1845</Words>
  <Application>Microsoft Office PowerPoint</Application>
  <PresentationFormat>Grand écran</PresentationFormat>
  <Paragraphs>137</Paragraphs>
  <Slides>25</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Calibri Light</vt:lpstr>
      <vt:lpstr>Candara</vt:lpstr>
      <vt:lpstr>Times New Roman</vt:lpstr>
      <vt:lpstr>Wingdings</vt:lpstr>
      <vt:lpstr>Thème Office</vt:lpstr>
      <vt:lpstr>Préparer son départ en mobilité</vt:lpstr>
      <vt:lpstr>Présentation PowerPoint</vt:lpstr>
      <vt:lpstr>Présentation PowerPoint</vt:lpstr>
      <vt:lpstr>Présentation PowerPoint</vt:lpstr>
      <vt:lpstr>Présentation PowerPoint</vt:lpstr>
      <vt:lpstr>Le contrat pédagogique Eramsus+ (pour les mobilités en Europe)  A compléter sur le portail des étudiants sortants, dans la section « Contrat pédagogique »    </vt:lpstr>
      <vt:lpstr>1ère page: informations personnelles à compléter  -&gt; Rappel numéro ESI: il faut simplement ajouter votre numéro INE à la fin du code fixe   urn:schac:personalUniqueCode:int:esi:fr:INE</vt:lpstr>
      <vt:lpstr>2nde page: informations sur l’échange  -&gt; Revérifier les dates de votre échange (début et fin du programme)  -&gt; Ajouter la langue utilisée à l’étranger et votre niveau  -&gt; Détails de l’établissement d’accueil (à l’étranger): le contact apparaîtra dans la liste  -&gt; Détails de l’établissement de départ (Paris-Saclay): - Droit: Patrick BOUATHONG - Eco/Gestion: Valérie Nicolas-Hemar</vt:lpstr>
      <vt:lpstr>3ème page: informations pédagogiques  -&gt; Eléments pédagogiques du semestre (Séjour) de l'établissement d'accueil (1): Informations sur le cours à l’étranger  -&gt; Eléments pédagogiques du semestre de l'établissement d'envoi (1): Equivalence du cours à Paris-Saclay  -&gt; Pour ajouter un second, troisième, etc. cours à l’étranger: cliquez sur + Eléments pédagogiques du semestre (Séjour) de l'établissement d'accueil  -&gt; Si vous avez un cours que vous suivrez en ligne ajouter le en cliquant sur « ajouter un élément pédagogique délivré en ligne »  -&gt; Cliquez sur « Enregistrer » et le bouton « partager » apparaîtra. Cliquez sur partager.  Votre contact Paris-Saclay le recevra et si tout est ok, il le validera et le partagera avec le partenaire.   </vt:lpstr>
      <vt:lpstr>Vous pourrez suivre l’avancement des validation depuis le portail des étudiants sortants             SI VOUS DEVEZ CHANGER DE COURS PENDANT L’ ANNEE, VOUS DEVREZ ALLER SUR LE PORTAIL DES ETUDIANTS SORTANTS, DANS LA SECTION CONTRAT PEDAGOGIQUE ET CLIQUER SUR MODIFIER    ATTENTION : VOUS DEVREZ TOUJOURS TOTALISER UN MINIMUM DE 60 ECTS SUR L’ANNEE !!! </vt:lpstr>
      <vt:lpstr>Présentation PowerPoint</vt:lpstr>
      <vt:lpstr>Présentation PowerPoint</vt:lpstr>
      <vt:lpstr>Présentation PowerPoint</vt:lpstr>
      <vt:lpstr>Présentation PowerPoint</vt:lpstr>
      <vt:lpstr>Vos démarches pour votre mobilité </vt:lpstr>
      <vt:lpstr>Le portail des étudiants  sortants</vt:lpstr>
      <vt:lpstr>Présentation PowerPoint</vt:lpstr>
      <vt:lpstr>Le portail des étudiants sortants</vt:lpstr>
      <vt:lpstr>Présentation PowerPoint</vt:lpstr>
      <vt:lpstr>Les aides financières disponibles</vt:lpstr>
      <vt:lpstr>Présentation PowerPoint</vt:lpstr>
      <vt:lpstr>Présentation PowerPoint</vt:lpstr>
      <vt:lpstr>Présentation PowerPoint</vt:lpstr>
      <vt:lpstr>Présentation PowerPoint</vt:lpstr>
      <vt:lpstr>Questions/Réponses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Préparer son départ en mobilité</dc:title>
  <dc:creator>Alain</dc:creator>
  <cp:lastModifiedBy>Sadjia Medjkane</cp:lastModifiedBy>
  <cp:revision>163</cp:revision>
  <cp:lastPrinted>2023-05-09T10:41:40Z</cp:lastPrinted>
  <dcterms:created xsi:type="dcterms:W3CDTF">2017-04-17T08:11:58Z</dcterms:created>
  <dcterms:modified xsi:type="dcterms:W3CDTF">2023-05-09T10:43:34Z</dcterms:modified>
</cp:coreProperties>
</file>