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5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75" r:id="rId26"/>
    <p:sldId id="303" r:id="rId27"/>
    <p:sldId id="304" r:id="rId28"/>
    <p:sldId id="281" r:id="rId29"/>
    <p:sldId id="282" r:id="rId30"/>
    <p:sldId id="283" r:id="rId31"/>
    <p:sldId id="284" r:id="rId32"/>
    <p:sldId id="293" r:id="rId33"/>
    <p:sldId id="294" r:id="rId34"/>
    <p:sldId id="295" r:id="rId35"/>
    <p:sldId id="296" r:id="rId36"/>
    <p:sldId id="302" r:id="rId37"/>
    <p:sldId id="297" r:id="rId38"/>
    <p:sldId id="301" r:id="rId39"/>
    <p:sldId id="299" r:id="rId40"/>
    <p:sldId id="300" r:id="rId41"/>
  </p:sldIdLst>
  <p:sldSz cx="9144000" cy="6858000" type="screen4x3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93366"/>
    <a:srgbClr val="99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202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5FBA8-CDDD-46B6-A868-A73916076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22CC8A-6851-422E-9780-977C2F14F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480309-A079-4C85-B739-88615539D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FD9D-F68C-44E0-999C-B7AF7ED066AE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631BF9-4C91-4CCD-91A1-E45701551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6D4C96-7ED7-4B31-9CC6-F90CE547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42E2-35FC-4621-B6F2-F5FD918BEB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40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ersite-paris-saclay.fr/formation/partir-letranger/partez-au-quebec-programme-bci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outgoing.international@universite-paris-saclay.fr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outgoing.international@universite-paris-saclay.f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m.u-psud.fr/fr/international-1/partenariats.html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sud.moveonfr.com/form/5593d35c3f5d66dd7b000000/fra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bngitte.laborde@umversite-paris-saclay.fr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ersite-paris-saclay.fr/formation/partir-letranger/le-programme-dechange-erasmus-etudes" TargetMode="External"/><Relationship Id="rId2" Type="http://schemas.openxmlformats.org/officeDocument/2006/relationships/hyperlink" Target="https://cirrus.universite-paris-saclay.fr/s/WKfLjEQFFPzAJJq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universite-paris-saclay.fr/formation/partir-letranger/partez-au-quebec-programme-bci" TargetMode="External"/><Relationship Id="rId4" Type="http://schemas.openxmlformats.org/officeDocument/2006/relationships/hyperlink" Target="https://www.universite-paris-saclay.fr/formation/partir-letranger/accords-bilateraux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versite-paris-saclay.fr/formation/partir-letranger/financements-pour-partir-letranger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mailto:delphine.placidi-frot@universite-paris-saclay.fr" TargetMode="External"/><Relationship Id="rId13" Type="http://schemas.openxmlformats.org/officeDocument/2006/relationships/image" Target="../media/image61.png"/><Relationship Id="rId3" Type="http://schemas.openxmlformats.org/officeDocument/2006/relationships/image" Target="../media/image58.png"/><Relationship Id="rId7" Type="http://schemas.openxmlformats.org/officeDocument/2006/relationships/hyperlink" Target="mailto:brigitte.laborde@universite-paris-saclay.fr" TargetMode="External"/><Relationship Id="rId12" Type="http://schemas.openxmlformats.org/officeDocument/2006/relationships/image" Target="../media/image60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aurence.vagnair@universite-paris-saclay.fr" TargetMode="External"/><Relationship Id="rId11" Type="http://schemas.openxmlformats.org/officeDocument/2006/relationships/image" Target="../media/image59.png"/><Relationship Id="rId5" Type="http://schemas.openxmlformats.org/officeDocument/2006/relationships/hyperlink" Target="mailto:sadjia.medjkane@universite-paris-saclay.fr" TargetMode="External"/><Relationship Id="rId10" Type="http://schemas.openxmlformats.org/officeDocument/2006/relationships/hyperlink" Target="mailto:valerie.nicolas-hemar@universite-paris-saclay.fr" TargetMode="External"/><Relationship Id="rId4" Type="http://schemas.openxmlformats.org/officeDocument/2006/relationships/hyperlink" Target="mailto:ri.jean-monnet@universite-paris-saclay.fr" TargetMode="External"/><Relationship Id="rId9" Type="http://schemas.openxmlformats.org/officeDocument/2006/relationships/hyperlink" Target="mailto:patrick.bouathong@universite-paris-saclay.fr" TargetMode="External"/><Relationship Id="rId1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snBkzGEBJA&amp;list=PL0Tewe3Qrqvjl-n_w19ifagfWFzRBQNbl" TargetMode="External"/><Relationship Id="rId2" Type="http://schemas.openxmlformats.org/officeDocument/2006/relationships/hyperlink" Target="https://portail.universite-paris-saclay.fr/Jean-Monnet/Pages/Relations-Internationales.aspx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rijeanmonnet" TargetMode="External"/><Relationship Id="rId5" Type="http://schemas.openxmlformats.org/officeDocument/2006/relationships/hyperlink" Target="https://www.facebook.com/AEFCParis" TargetMode="External"/><Relationship Id="rId4" Type="http://schemas.openxmlformats.org/officeDocument/2006/relationships/hyperlink" Target="https://www.facebook.com/erasmouvj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0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" y="1578864"/>
            <a:ext cx="2124456" cy="21275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224" y="1581912"/>
            <a:ext cx="2846832" cy="213664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992" y="1584960"/>
            <a:ext cx="3368040" cy="2133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5064" y="6525768"/>
            <a:ext cx="1365504" cy="2529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8616" y="277368"/>
            <a:ext cx="6992112" cy="896112"/>
          </a:xfrm>
          <a:prstGeom prst="rect">
            <a:avLst/>
          </a:prstGeom>
          <a:solidFill>
            <a:srgbClr val="63003B"/>
          </a:solidFill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1050"/>
              </a:spcAft>
            </a:pPr>
            <a:r>
              <a:rPr lang="fr" sz="3600" b="1" dirty="0">
                <a:solidFill>
                  <a:srgbClr val="FFFFFF"/>
                </a:solidFill>
                <a:latin typeface="Arial"/>
              </a:rPr>
              <a:t>Préparer sa mobilité à l’étranger</a:t>
            </a:r>
          </a:p>
          <a:p>
            <a:pPr marL="0" marR="992700" indent="0" algn="r"/>
            <a:r>
              <a:rPr lang="fr" sz="1600" b="1" dirty="0">
                <a:solidFill>
                  <a:srgbClr val="FFFFFF"/>
                </a:solidFill>
                <a:latin typeface="Arial"/>
              </a:rPr>
              <a:t>(2</a:t>
            </a:r>
            <a:r>
              <a:rPr lang="fr" sz="1600" b="1" baseline="30000" dirty="0">
                <a:solidFill>
                  <a:srgbClr val="FFFFFF"/>
                </a:solidFill>
                <a:latin typeface="Arial"/>
              </a:rPr>
              <a:t>ème</a:t>
            </a:r>
            <a:r>
              <a:rPr lang="fr" sz="1600" b="1" dirty="0">
                <a:solidFill>
                  <a:srgbClr val="FFFFFF"/>
                </a:solidFill>
                <a:latin typeface="Arial"/>
              </a:rPr>
              <a:t> réunion d’information annuelle - janvier 2023)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" y="4236720"/>
            <a:ext cx="3919728" cy="387096"/>
          </a:xfrm>
          <a:prstGeom prst="rect">
            <a:avLst/>
          </a:prstGeom>
          <a:solidFill>
            <a:srgbClr val="63003B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fr" sz="1300" b="1" dirty="0">
                <a:solidFill>
                  <a:srgbClr val="FFFFFF"/>
                </a:solidFill>
                <a:latin typeface="Arial"/>
              </a:rPr>
              <a:t>Patrick BOUATHONG – Valérie N</a:t>
            </a:r>
            <a:r>
              <a:rPr lang="fr-FR" sz="1300" b="1" dirty="0">
                <a:solidFill>
                  <a:srgbClr val="FFFFFF"/>
                </a:solidFill>
                <a:latin typeface="Arial"/>
              </a:rPr>
              <a:t>ICOLAS HEMAR</a:t>
            </a:r>
            <a:endParaRPr lang="fr" sz="1300" b="1" dirty="0">
              <a:solidFill>
                <a:srgbClr val="FFFFFF"/>
              </a:solidFill>
              <a:latin typeface="Arial"/>
            </a:endParaRPr>
          </a:p>
          <a:p>
            <a:pPr marL="0" marR="0" indent="0"/>
            <a:r>
              <a:rPr lang="fr-FR" sz="1300" dirty="0">
                <a:solidFill>
                  <a:srgbClr val="FFFFFF"/>
                </a:solidFill>
                <a:latin typeface="Arial"/>
              </a:rPr>
              <a:t>Enseignants référents </a:t>
            </a:r>
            <a:r>
              <a:rPr lang="fr" sz="1300" dirty="0">
                <a:solidFill>
                  <a:srgbClr val="FFFFFF"/>
                </a:solidFill>
                <a:latin typeface="Arial"/>
              </a:rPr>
              <a:t>relations internationales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28016" y="4831080"/>
            <a:ext cx="2292096" cy="353568"/>
          </a:xfrm>
          <a:prstGeom prst="rect">
            <a:avLst/>
          </a:prstGeom>
          <a:solidFill>
            <a:srgbClr val="63003B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fr" sz="1300" b="1" dirty="0">
                <a:solidFill>
                  <a:srgbClr val="FFFFFF"/>
                </a:solidFill>
                <a:latin typeface="Arial"/>
              </a:rPr>
              <a:t>Brigitte Laborde</a:t>
            </a:r>
          </a:p>
          <a:p>
            <a:pPr marL="0" marR="0" indent="0"/>
            <a:r>
              <a:rPr lang="fr" sz="1300" dirty="0">
                <a:solidFill>
                  <a:srgbClr val="FFFFFF"/>
                </a:solidFill>
                <a:latin typeface="Arial"/>
              </a:rPr>
              <a:t>Coordinatrice Mobilité Sortante</a:t>
            </a:r>
          </a:p>
        </p:txBody>
      </p:sp>
      <p:sp>
        <p:nvSpPr>
          <p:cNvPr id="9" name="Rectangle 8"/>
          <p:cNvSpPr/>
          <p:nvPr/>
        </p:nvSpPr>
        <p:spPr>
          <a:xfrm>
            <a:off x="4700016" y="4233672"/>
            <a:ext cx="2746248" cy="356616"/>
          </a:xfrm>
          <a:prstGeom prst="rect">
            <a:avLst/>
          </a:prstGeom>
          <a:solidFill>
            <a:srgbClr val="63003B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fr" sz="1300" b="1">
                <a:solidFill>
                  <a:srgbClr val="FFFFFF"/>
                </a:solidFill>
                <a:latin typeface="Arial"/>
              </a:rPr>
              <a:t>Sadjia Medjkane</a:t>
            </a:r>
          </a:p>
          <a:p>
            <a:pPr marL="0" marR="0" indent="0"/>
            <a:r>
              <a:rPr lang="fr" sz="1300">
                <a:solidFill>
                  <a:srgbClr val="FFFFFF"/>
                </a:solidFill>
                <a:latin typeface="Arial"/>
              </a:rPr>
              <a:t>Service des Relations Internationales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03064" y="4831080"/>
            <a:ext cx="3407664" cy="429768"/>
          </a:xfrm>
          <a:prstGeom prst="rect">
            <a:avLst/>
          </a:prstGeom>
          <a:solidFill>
            <a:srgbClr val="63003B"/>
          </a:solidFill>
        </p:spPr>
        <p:txBody>
          <a:bodyPr lIns="0" tIns="0" rIns="0" bIns="0">
            <a:noAutofit/>
          </a:bodyPr>
          <a:lstStyle/>
          <a:p>
            <a:r>
              <a:rPr lang="fr" sz="1300" b="1" dirty="0">
                <a:solidFill>
                  <a:srgbClr val="FFFFFF"/>
                </a:solidFill>
                <a:latin typeface="Arial"/>
              </a:rPr>
              <a:t>Laurence Vagnair   </a:t>
            </a:r>
            <a:r>
              <a:rPr lang="fr" sz="1300" dirty="0">
                <a:solidFill>
                  <a:srgbClr val="FFFFFF"/>
                </a:solidFill>
                <a:latin typeface="Arial"/>
              </a:rPr>
              <a:t>                                                 </a:t>
            </a:r>
            <a:r>
              <a:rPr lang="fr-FR" sz="1300" dirty="0">
                <a:solidFill>
                  <a:srgbClr val="FFFFFF"/>
                </a:solidFill>
                <a:latin typeface="Arial"/>
              </a:rPr>
              <a:t>S</a:t>
            </a:r>
            <a:r>
              <a:rPr lang="fr" sz="1300" dirty="0">
                <a:solidFill>
                  <a:srgbClr val="FFFFFF"/>
                </a:solidFill>
                <a:latin typeface="Arial"/>
              </a:rPr>
              <a:t>ervice des Relations Internationales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8016" y="5425440"/>
            <a:ext cx="2292096" cy="353568"/>
          </a:xfrm>
          <a:prstGeom prst="rect">
            <a:avLst/>
          </a:prstGeom>
          <a:solidFill>
            <a:srgbClr val="63003B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fr" sz="1300" b="1">
                <a:solidFill>
                  <a:srgbClr val="FFFFFF"/>
                </a:solidFill>
                <a:latin typeface="Arial"/>
              </a:rPr>
              <a:t>Emilie Leroux</a:t>
            </a:r>
          </a:p>
          <a:p>
            <a:pPr marL="0" marR="0" indent="0"/>
            <a:r>
              <a:rPr lang="fr" sz="1300">
                <a:solidFill>
                  <a:srgbClr val="FFFFFF"/>
                </a:solidFill>
                <a:latin typeface="Arial"/>
              </a:rPr>
              <a:t>Coordinatrice Mobilité Entrante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86712" y="6166104"/>
            <a:ext cx="6387276" cy="600456"/>
          </a:xfrm>
          <a:prstGeom prst="rect">
            <a:avLst/>
          </a:prstGeom>
          <a:solidFill>
            <a:srgbClr val="8064A1"/>
          </a:solidFill>
        </p:spPr>
        <p:txBody>
          <a:bodyPr wrap="none" lIns="0" tIns="0" rIns="0" bIns="0">
            <a:noAutofit/>
          </a:bodyPr>
          <a:lstStyle/>
          <a:p>
            <a:r>
              <a:rPr lang="fr" sz="1200" dirty="0">
                <a:solidFill>
                  <a:srgbClr val="FFFFFF"/>
                </a:solidFill>
                <a:latin typeface="Calibri"/>
              </a:rPr>
              <a:t>Service des Relations Internationales </a:t>
            </a:r>
            <a:r>
              <a:rPr lang="fr" sz="1200" dirty="0">
                <a:solidFill>
                  <a:srgbClr val="FFFFFF"/>
                </a:solidFill>
              </a:rPr>
              <a:t>: bureau </a:t>
            </a:r>
            <a:r>
              <a:rPr lang="fr-FR" sz="1200" dirty="0">
                <a:solidFill>
                  <a:srgbClr val="FFFFFF"/>
                </a:solidFill>
              </a:rPr>
              <a:t>A 413</a:t>
            </a:r>
            <a:endParaRPr lang="fr" sz="1200" dirty="0">
              <a:solidFill>
                <a:srgbClr val="FFFFFF"/>
              </a:solidFill>
              <a:latin typeface="Calibri"/>
            </a:endParaRPr>
          </a:p>
          <a:p>
            <a:pPr marL="0" marR="0" indent="0"/>
            <a:r>
              <a:rPr lang="fr" sz="1200" dirty="0">
                <a:solidFill>
                  <a:srgbClr val="FFFFFF"/>
                </a:solidFill>
                <a:latin typeface="Calibri"/>
              </a:rPr>
              <a:t>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7275" y="6382511"/>
            <a:ext cx="5100014" cy="302373"/>
          </a:xfrm>
          <a:prstGeom prst="rect">
            <a:avLst/>
          </a:prstGeom>
          <a:solidFill>
            <a:srgbClr val="8064A1"/>
          </a:solidFill>
        </p:spPr>
        <p:txBody>
          <a:bodyPr wrap="none" lIns="0" tIns="0" rIns="0" bIns="0">
            <a:noAutofit/>
          </a:bodyPr>
          <a:lstStyle/>
          <a:p>
            <a:r>
              <a:rPr lang="fr" sz="1200" dirty="0">
                <a:solidFill>
                  <a:srgbClr val="FFFFFF"/>
                </a:solidFill>
                <a:latin typeface="Calibri"/>
              </a:rPr>
              <a:t>Courriel </a:t>
            </a:r>
            <a:r>
              <a:rPr lang="fr-FR" sz="1200" dirty="0"/>
              <a:t>ri.jean-monnet@universite-paris-saclay.fr</a:t>
            </a:r>
            <a:endParaRPr lang="fr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9304" y="6187440"/>
            <a:ext cx="2718816" cy="207264"/>
          </a:xfrm>
          <a:prstGeom prst="rect">
            <a:avLst/>
          </a:prstGeom>
          <a:solidFill>
            <a:srgbClr val="8064A1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 dirty="0">
                <a:solidFill>
                  <a:srgbClr val="FFFFFF"/>
                </a:solidFill>
                <a:latin typeface="Calibri"/>
              </a:rPr>
              <a:t>(cam</a:t>
            </a:r>
            <a:r>
              <a:rPr lang="fr-FR" sz="1200" dirty="0">
                <a:solidFill>
                  <a:srgbClr val="FFFFFF"/>
                </a:solidFill>
                <a:latin typeface="Calibri"/>
              </a:rPr>
              <a:t>p</a:t>
            </a:r>
            <a:r>
              <a:rPr lang="fr" sz="1200" dirty="0">
                <a:solidFill>
                  <a:srgbClr val="FFFFFF"/>
                </a:solidFill>
                <a:latin typeface="Calibri"/>
              </a:rPr>
              <a:t>us de Sceaux, bâtiment A, 4</a:t>
            </a:r>
            <a:r>
              <a:rPr lang="fr" sz="1200" baseline="30000" dirty="0">
                <a:solidFill>
                  <a:srgbClr val="FFFFFF"/>
                </a:solidFill>
                <a:latin typeface="Calibri"/>
              </a:rPr>
              <a:t>ème</a:t>
            </a:r>
            <a:r>
              <a:rPr lang="fr" sz="1200" dirty="0">
                <a:solidFill>
                  <a:srgbClr val="FFFFFF"/>
                </a:solidFill>
                <a:latin typeface="Calibri"/>
              </a:rPr>
              <a:t> étage)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32120" y="6406896"/>
            <a:ext cx="121920" cy="131064"/>
          </a:xfrm>
          <a:prstGeom prst="rect">
            <a:avLst/>
          </a:prstGeom>
          <a:solidFill>
            <a:srgbClr val="8064A1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endParaRPr lang="fr" sz="12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13064" y="6477000"/>
            <a:ext cx="91440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624" y="2338832"/>
            <a:ext cx="2590800" cy="19446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7576" y="191008"/>
            <a:ext cx="8189976" cy="896112"/>
          </a:xfrm>
          <a:prstGeom prst="rect">
            <a:avLst/>
          </a:prstGeom>
          <a:solidFill>
            <a:srgbClr val="63003B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fr" sz="3200" b="1" dirty="0">
                <a:solidFill>
                  <a:srgbClr val="FFFFFF"/>
                </a:solidFill>
                <a:latin typeface="Arial"/>
              </a:rPr>
              <a:t>2. Destinations proposées en Droit</a:t>
            </a:r>
          </a:p>
        </p:txBody>
      </p:sp>
      <p:sp>
        <p:nvSpPr>
          <p:cNvPr id="5" name="Rectangle 4"/>
          <p:cNvSpPr/>
          <p:nvPr/>
        </p:nvSpPr>
        <p:spPr>
          <a:xfrm>
            <a:off x="417576" y="1426464"/>
            <a:ext cx="7726680" cy="57302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7000"/>
              </a:lnSpc>
              <a:spcAft>
                <a:spcPts val="280"/>
              </a:spcAft>
            </a:pPr>
            <a:r>
              <a:rPr lang="fr" sz="2000" b="1" dirty="0">
                <a:solidFill>
                  <a:srgbClr val="63003C"/>
                </a:solidFill>
                <a:latin typeface="Calibri"/>
              </a:rPr>
              <a:t>Espagne</a:t>
            </a:r>
          </a:p>
          <a:p>
            <a:pPr marL="0" marR="0" indent="0">
              <a:lnSpc>
                <a:spcPct val="97000"/>
              </a:lnSpc>
            </a:pPr>
            <a:r>
              <a:rPr lang="fr" sz="2000" b="1" dirty="0">
                <a:solidFill>
                  <a:srgbClr val="63003C"/>
                </a:solidFill>
                <a:latin typeface="Calibri"/>
              </a:rPr>
              <a:t>La majorité des cours de Droit sont en espagnol. Priorité sera donnée aux</a:t>
            </a:r>
          </a:p>
        </p:txBody>
      </p:sp>
      <p:sp>
        <p:nvSpPr>
          <p:cNvPr id="6" name="Rectangle 5"/>
          <p:cNvSpPr/>
          <p:nvPr/>
        </p:nvSpPr>
        <p:spPr>
          <a:xfrm>
            <a:off x="417576" y="2084832"/>
            <a:ext cx="5236464" cy="324177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7000"/>
              </a:lnSpc>
              <a:spcAft>
                <a:spcPts val="2310"/>
              </a:spcAft>
            </a:pPr>
            <a:r>
              <a:rPr lang="fr" sz="2000" b="1" dirty="0">
                <a:solidFill>
                  <a:srgbClr val="63003C"/>
                </a:solidFill>
                <a:latin typeface="Calibri"/>
              </a:rPr>
              <a:t>étudiants souhaitant étudier dans cette langue.</a:t>
            </a:r>
          </a:p>
          <a:p>
            <a:pPr marL="0" marR="0" indent="0" defTabSz="344424">
              <a:lnSpc>
                <a:spcPct val="97000"/>
              </a:lnSpc>
              <a:spcAft>
                <a:spcPts val="280"/>
              </a:spcAft>
              <a:tabLst>
                <a:tab pos="344424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-	Universidad Complutense de </a:t>
            </a:r>
            <a:r>
              <a:rPr lang="fr" sz="2000" b="1" dirty="0">
                <a:solidFill>
                  <a:srgbClr val="63003C"/>
                </a:solidFill>
                <a:latin typeface="Calibri"/>
              </a:rPr>
              <a:t>Madrid 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- 6 places</a:t>
            </a:r>
          </a:p>
          <a:p>
            <a:pPr marL="0" marR="0" indent="0" defTabSz="344424">
              <a:lnSpc>
                <a:spcPct val="97000"/>
              </a:lnSpc>
              <a:spcAft>
                <a:spcPts val="280"/>
              </a:spcAft>
              <a:tabLst>
                <a:tab pos="344424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-	Universidad Autonoma de </a:t>
            </a:r>
            <a:r>
              <a:rPr lang="fr" sz="2000" b="1" dirty="0">
                <a:solidFill>
                  <a:srgbClr val="63003C"/>
                </a:solidFill>
                <a:latin typeface="Calibri"/>
              </a:rPr>
              <a:t>Madrid </a:t>
            </a:r>
            <a:r>
              <a:rPr lang="fr" sz="2000" i="1" dirty="0">
                <a:solidFill>
                  <a:srgbClr val="63003C"/>
                </a:solidFill>
                <a:latin typeface="Calibri"/>
              </a:rPr>
              <a:t>- 4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 places</a:t>
            </a:r>
          </a:p>
          <a:p>
            <a:pPr marL="0" marR="0" indent="0" defTabSz="344424">
              <a:lnSpc>
                <a:spcPct val="97000"/>
              </a:lnSpc>
              <a:spcAft>
                <a:spcPts val="280"/>
              </a:spcAft>
              <a:tabLst>
                <a:tab pos="344424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-	Universidad Carlos III de </a:t>
            </a:r>
            <a:r>
              <a:rPr lang="fr" sz="2000" b="1" dirty="0">
                <a:solidFill>
                  <a:srgbClr val="63003C"/>
                </a:solidFill>
                <a:latin typeface="Calibri"/>
              </a:rPr>
              <a:t>Madrid 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- 1 places</a:t>
            </a:r>
          </a:p>
          <a:p>
            <a:pPr marL="0" marR="0" indent="0" defTabSz="344424">
              <a:lnSpc>
                <a:spcPct val="97000"/>
              </a:lnSpc>
              <a:tabLst>
                <a:tab pos="344424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-	Universidad Rey Juan Carlos </a:t>
            </a:r>
            <a:r>
              <a:rPr lang="fr" sz="2000" b="1" dirty="0">
                <a:solidFill>
                  <a:srgbClr val="63003C"/>
                </a:solidFill>
                <a:latin typeface="Calibri"/>
              </a:rPr>
              <a:t>Madrid 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-</a:t>
            </a:r>
          </a:p>
          <a:p>
            <a:pPr marL="0" marR="0" indent="342900" defTabSz="585724">
              <a:lnSpc>
                <a:spcPct val="97000"/>
              </a:lnSpc>
              <a:tabLst>
                <a:tab pos="585724" algn="l"/>
              </a:tabLst>
            </a:pPr>
            <a:r>
              <a:rPr lang="fr" sz="2000" i="1" dirty="0">
                <a:solidFill>
                  <a:srgbClr val="63003C"/>
                </a:solidFill>
                <a:latin typeface="Calibri"/>
              </a:rPr>
              <a:t>5	places en Droit (cours en espagnol)</a:t>
            </a:r>
          </a:p>
        </p:txBody>
      </p:sp>
      <p:sp>
        <p:nvSpPr>
          <p:cNvPr id="7" name="Rectangle 6"/>
          <p:cNvSpPr/>
          <p:nvPr/>
        </p:nvSpPr>
        <p:spPr>
          <a:xfrm>
            <a:off x="747559" y="4215384"/>
            <a:ext cx="5125937" cy="27127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 defTabSz="585724">
              <a:tabLst>
                <a:tab pos="585724" algn="l"/>
              </a:tabLst>
            </a:pPr>
            <a:r>
              <a:rPr lang="fr" sz="2000" i="1" dirty="0">
                <a:solidFill>
                  <a:srgbClr val="63003C"/>
                </a:solidFill>
                <a:latin typeface="Calibri"/>
              </a:rPr>
              <a:t>3 places en International Relations (cours en anglais)</a:t>
            </a:r>
          </a:p>
        </p:txBody>
      </p:sp>
      <p:sp>
        <p:nvSpPr>
          <p:cNvPr id="8" name="Rectangle 7"/>
          <p:cNvSpPr/>
          <p:nvPr/>
        </p:nvSpPr>
        <p:spPr>
          <a:xfrm>
            <a:off x="8433816" y="6477000"/>
            <a:ext cx="173736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10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944" y="2136648"/>
            <a:ext cx="2545080" cy="15300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928872"/>
            <a:ext cx="3517392" cy="182270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720" y="4267200"/>
            <a:ext cx="2895600" cy="18867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760" y="262128"/>
            <a:ext cx="8890000" cy="844296"/>
          </a:xfrm>
          <a:prstGeom prst="rect">
            <a:avLst/>
          </a:prstGeom>
          <a:solidFill>
            <a:srgbClr val="63003B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fr" sz="3200" b="1" dirty="0">
                <a:solidFill>
                  <a:srgbClr val="FFFFFF"/>
                </a:solidFill>
                <a:latin typeface="Arial"/>
              </a:rPr>
              <a:t>2. Destinations proposées en Droit</a:t>
            </a:r>
          </a:p>
        </p:txBody>
      </p:sp>
      <p:sp>
        <p:nvSpPr>
          <p:cNvPr id="6" name="Rectangle 5"/>
          <p:cNvSpPr/>
          <p:nvPr/>
        </p:nvSpPr>
        <p:spPr>
          <a:xfrm>
            <a:off x="414528" y="1435608"/>
            <a:ext cx="883920" cy="24384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2000" b="1">
                <a:solidFill>
                  <a:srgbClr val="63003C"/>
                </a:solidFill>
                <a:latin typeface="Calibri"/>
              </a:rPr>
              <a:t>Espagne</a:t>
            </a:r>
          </a:p>
        </p:txBody>
      </p:sp>
      <p:sp>
        <p:nvSpPr>
          <p:cNvPr id="7" name="Rectangle 6"/>
          <p:cNvSpPr/>
          <p:nvPr/>
        </p:nvSpPr>
        <p:spPr>
          <a:xfrm>
            <a:off x="414528" y="1789176"/>
            <a:ext cx="7717536" cy="25603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2000" b="1">
                <a:solidFill>
                  <a:srgbClr val="63003C"/>
                </a:solidFill>
                <a:latin typeface="Calibri"/>
              </a:rPr>
              <a:t>La majorité des cours de Droit sont en espagnol. Priorité sera donnée aux</a:t>
            </a:r>
          </a:p>
        </p:txBody>
      </p:sp>
      <p:sp>
        <p:nvSpPr>
          <p:cNvPr id="8" name="Rectangle 7"/>
          <p:cNvSpPr/>
          <p:nvPr/>
        </p:nvSpPr>
        <p:spPr>
          <a:xfrm>
            <a:off x="405384" y="2093976"/>
            <a:ext cx="5001768" cy="60350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210"/>
              </a:spcAft>
            </a:pPr>
            <a:r>
              <a:rPr lang="fr" sz="2000" b="1">
                <a:solidFill>
                  <a:srgbClr val="63003C"/>
                </a:solidFill>
                <a:latin typeface="Calibri"/>
              </a:rPr>
              <a:t>étudiants souhaitant étudier dans cette langue.</a:t>
            </a:r>
          </a:p>
          <a:p>
            <a:pPr marL="0" marR="0" indent="0"/>
            <a:r>
              <a:rPr lang="fr" sz="2000">
                <a:solidFill>
                  <a:srgbClr val="63003C"/>
                </a:solidFill>
                <a:latin typeface="Calibri"/>
              </a:rPr>
              <a:t>- Universidad </a:t>
            </a:r>
            <a:r>
              <a:rPr lang="fr" sz="2000" b="1">
                <a:solidFill>
                  <a:srgbClr val="63003C"/>
                </a:solidFill>
                <a:latin typeface="Calibri"/>
              </a:rPr>
              <a:t>Alcala de Henares </a:t>
            </a:r>
            <a:r>
              <a:rPr lang="fr" sz="2000">
                <a:solidFill>
                  <a:srgbClr val="63003C"/>
                </a:solidFill>
                <a:latin typeface="Calibri"/>
              </a:rPr>
              <a:t>- 2 places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05384" y="3529584"/>
            <a:ext cx="5001768" cy="21336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292100"/>
            <a:r>
              <a:rPr lang="fr" sz="1800" dirty="0">
                <a:solidFill>
                  <a:srgbClr val="63003C"/>
                </a:solidFill>
                <a:latin typeface="Calibri"/>
              </a:rPr>
              <a:t>- Universidad de </a:t>
            </a:r>
            <a:r>
              <a:rPr lang="fr" sz="1800" b="1" dirty="0">
                <a:solidFill>
                  <a:srgbClr val="63003C"/>
                </a:solidFill>
                <a:latin typeface="Calibri"/>
              </a:rPr>
              <a:t>Granada </a:t>
            </a:r>
            <a:r>
              <a:rPr lang="fr" sz="1800" dirty="0">
                <a:solidFill>
                  <a:srgbClr val="63003C"/>
                </a:solidFill>
                <a:latin typeface="Calibri"/>
              </a:rPr>
              <a:t>- 4 places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23816" y="3974592"/>
            <a:ext cx="3230880" cy="23469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800" dirty="0">
                <a:solidFill>
                  <a:srgbClr val="63003C"/>
                </a:solidFill>
                <a:latin typeface="Calibri"/>
              </a:rPr>
              <a:t>- Universidad de </a:t>
            </a:r>
            <a:r>
              <a:rPr lang="fr" sz="1800" b="1" dirty="0">
                <a:solidFill>
                  <a:srgbClr val="63003C"/>
                </a:solidFill>
                <a:latin typeface="Calibri"/>
              </a:rPr>
              <a:t>Oviedo </a:t>
            </a:r>
            <a:r>
              <a:rPr lang="fr" sz="1800" dirty="0">
                <a:solidFill>
                  <a:srgbClr val="63003C"/>
                </a:solidFill>
                <a:latin typeface="Calibri"/>
              </a:rPr>
              <a:t>- 4 places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33816" y="6477000"/>
            <a:ext cx="170688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11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72" y="5196840"/>
            <a:ext cx="460248" cy="3749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688" y="2218944"/>
            <a:ext cx="3060192" cy="38740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760" y="191008"/>
            <a:ext cx="8910320" cy="772160"/>
          </a:xfrm>
          <a:prstGeom prst="rect">
            <a:avLst/>
          </a:prstGeom>
          <a:solidFill>
            <a:srgbClr val="63003B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fr" sz="3200" b="1" dirty="0">
                <a:solidFill>
                  <a:srgbClr val="FFFFFF"/>
                </a:solidFill>
                <a:latin typeface="Arial"/>
              </a:rPr>
              <a:t>2. Destinations proposées en Droit</a:t>
            </a:r>
          </a:p>
        </p:txBody>
      </p:sp>
      <p:sp>
        <p:nvSpPr>
          <p:cNvPr id="6" name="Rectangle 5"/>
          <p:cNvSpPr/>
          <p:nvPr/>
        </p:nvSpPr>
        <p:spPr>
          <a:xfrm>
            <a:off x="478536" y="1575816"/>
            <a:ext cx="627888" cy="21336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2000" b="1">
                <a:solidFill>
                  <a:srgbClr val="63003C"/>
                </a:solidFill>
                <a:latin typeface="Calibri"/>
              </a:rPr>
              <a:t>Grèce</a:t>
            </a:r>
          </a:p>
        </p:txBody>
      </p:sp>
      <p:sp>
        <p:nvSpPr>
          <p:cNvPr id="7" name="Rectangle 6"/>
          <p:cNvSpPr/>
          <p:nvPr/>
        </p:nvSpPr>
        <p:spPr>
          <a:xfrm>
            <a:off x="478536" y="1941576"/>
            <a:ext cx="5193792" cy="25603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2000">
                <a:solidFill>
                  <a:srgbClr val="63003C"/>
                </a:solidFill>
                <a:latin typeface="Calibri"/>
              </a:rPr>
              <a:t>- National and Kapodistrian University of </a:t>
            </a:r>
            <a:r>
              <a:rPr lang="fr" sz="2000" b="1">
                <a:solidFill>
                  <a:srgbClr val="63003C"/>
                </a:solidFill>
                <a:latin typeface="Calibri"/>
              </a:rPr>
              <a:t>Athens</a:t>
            </a:r>
          </a:p>
        </p:txBody>
      </p:sp>
      <p:sp>
        <p:nvSpPr>
          <p:cNvPr id="8" name="Rectangle 7"/>
          <p:cNvSpPr/>
          <p:nvPr/>
        </p:nvSpPr>
        <p:spPr>
          <a:xfrm>
            <a:off x="826008" y="2243328"/>
            <a:ext cx="3553968" cy="25908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2000" dirty="0">
                <a:solidFill>
                  <a:srgbClr val="63003C"/>
                </a:solidFill>
                <a:latin typeface="Calibri"/>
              </a:rPr>
              <a:t>3 places </a:t>
            </a:r>
            <a:r>
              <a:rPr lang="fr" sz="2000" i="1" dirty="0">
                <a:solidFill>
                  <a:srgbClr val="63003C"/>
                </a:solidFill>
                <a:latin typeface="Calibri"/>
              </a:rPr>
              <a:t>(cours en anglais)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" y="3712464"/>
            <a:ext cx="890016" cy="25298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2000" b="1">
                <a:solidFill>
                  <a:srgbClr val="63003C"/>
                </a:solidFill>
                <a:latin typeface="Calibri"/>
              </a:rPr>
              <a:t>Portugal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8536" y="4075176"/>
            <a:ext cx="4526280" cy="98755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424248" marR="0" indent="-533400" defTabSz="777816">
              <a:lnSpc>
                <a:spcPct val="115000"/>
              </a:lnSpc>
              <a:tabLst>
                <a:tab pos="777816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-	Université de Lisbonne </a:t>
            </a:r>
            <a:r>
              <a:rPr lang="fr" sz="2000" i="1" dirty="0">
                <a:solidFill>
                  <a:srgbClr val="63003C"/>
                </a:solidFill>
                <a:latin typeface="Calibri"/>
              </a:rPr>
              <a:t>4 </a:t>
            </a:r>
            <a:r>
              <a:rPr lang="fr-FR" sz="2000" i="1" dirty="0">
                <a:solidFill>
                  <a:srgbClr val="63003C"/>
                </a:solidFill>
                <a:latin typeface="Calibri"/>
              </a:rPr>
              <a:t>places </a:t>
            </a:r>
            <a:r>
              <a:rPr lang="fr" sz="2000" i="1" dirty="0">
                <a:solidFill>
                  <a:srgbClr val="63003C"/>
                </a:solidFill>
                <a:latin typeface="Calibri"/>
              </a:rPr>
              <a:t>cours en anglais et/ou en portugais</a:t>
            </a:r>
          </a:p>
          <a:p>
            <a:pPr marL="0" marR="0" indent="0" defTabSz="353568">
              <a:lnSpc>
                <a:spcPct val="115000"/>
              </a:lnSpc>
              <a:tabLst>
                <a:tab pos="353568" algn="l"/>
              </a:tabLst>
            </a:pPr>
            <a:r>
              <a:rPr lang="fr" sz="2000" i="1" dirty="0">
                <a:solidFill>
                  <a:srgbClr val="63003C"/>
                </a:solidFill>
                <a:latin typeface="Calibri"/>
              </a:rPr>
              <a:t>-</a:t>
            </a:r>
            <a:r>
              <a:rPr lang="fr" sz="2000" b="1" dirty="0">
                <a:solidFill>
                  <a:srgbClr val="63003C"/>
                </a:solidFill>
                <a:latin typeface="Calibri"/>
              </a:rPr>
              <a:t>	</a:t>
            </a:r>
            <a:r>
              <a:rPr lang="fr" sz="2000" b="1" dirty="0">
                <a:solidFill>
                  <a:srgbClr val="0070C0"/>
                </a:solidFill>
                <a:latin typeface="Calibri"/>
              </a:rPr>
              <a:t>Université de Porto 4 </a:t>
            </a:r>
            <a:r>
              <a:rPr lang="fr-FR" sz="2000" b="1" dirty="0">
                <a:solidFill>
                  <a:srgbClr val="0070C0"/>
                </a:solidFill>
                <a:latin typeface="Calibri"/>
              </a:rPr>
              <a:t>places </a:t>
            </a:r>
            <a:r>
              <a:rPr lang="fr" sz="2000" i="1" dirty="0">
                <a:solidFill>
                  <a:srgbClr val="63003C"/>
                </a:solidFill>
                <a:latin typeface="Calibri"/>
              </a:rPr>
              <a:t>(cours en portugais)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27248" y="5583936"/>
            <a:ext cx="1237488" cy="31089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226636" marR="0" indent="0"/>
            <a:r>
              <a:rPr lang="fr" sz="1425">
                <a:solidFill>
                  <a:srgbClr val="1F497D"/>
                </a:solidFill>
                <a:latin typeface="Candara"/>
              </a:rPr>
              <a:t>EUGLOH</a:t>
            </a:r>
          </a:p>
          <a:p>
            <a:pPr marL="0" marR="0" indent="0"/>
            <a:r>
              <a:rPr lang="fr" sz="450">
                <a:solidFill>
                  <a:srgbClr val="DC8455"/>
                </a:solidFill>
                <a:latin typeface="Arial"/>
              </a:rPr>
              <a:t>European University Alliance for Global Health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3816" y="6477000"/>
            <a:ext cx="170688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12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760" y="1621536"/>
            <a:ext cx="2813304" cy="220065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144" y="4288536"/>
            <a:ext cx="2764536" cy="19659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120" y="262128"/>
            <a:ext cx="8920480" cy="1058672"/>
          </a:xfrm>
          <a:prstGeom prst="rect">
            <a:avLst/>
          </a:prstGeom>
          <a:solidFill>
            <a:srgbClr val="63003B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fr" sz="3200" b="1" dirty="0">
                <a:solidFill>
                  <a:srgbClr val="FFFFFF"/>
                </a:solidFill>
                <a:latin typeface="Arial"/>
              </a:rPr>
              <a:t>2. Destinations proposées</a:t>
            </a:r>
          </a:p>
          <a:p>
            <a:pPr marL="0" marR="0" indent="0" algn="ctr"/>
            <a:r>
              <a:rPr lang="fr" sz="3200" b="1" dirty="0">
                <a:solidFill>
                  <a:srgbClr val="FFFFFF"/>
                </a:solidFill>
                <a:latin typeface="Arial"/>
              </a:rPr>
              <a:t>en Droit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496" y="1716024"/>
            <a:ext cx="4943856" cy="159715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8636">
              <a:lnSpc>
                <a:spcPct val="97000"/>
              </a:lnSpc>
              <a:spcAft>
                <a:spcPts val="280"/>
              </a:spcAft>
            </a:pPr>
            <a:r>
              <a:rPr lang="fr" sz="2000" b="1" dirty="0">
                <a:solidFill>
                  <a:srgbClr val="63003C"/>
                </a:solidFill>
                <a:latin typeface="Calibri"/>
              </a:rPr>
              <a:t>Pologne</a:t>
            </a:r>
          </a:p>
          <a:p>
            <a:pPr marL="0" marR="0" indent="8636" defTabSz="569468">
              <a:lnSpc>
                <a:spcPct val="97000"/>
              </a:lnSpc>
              <a:tabLst>
                <a:tab pos="569468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-  Uniwersytet A. Mickiewicza - </a:t>
            </a:r>
            <a:r>
              <a:rPr lang="fr" sz="2000" b="1" dirty="0">
                <a:solidFill>
                  <a:srgbClr val="63003C"/>
                </a:solidFill>
                <a:latin typeface="Calibri"/>
              </a:rPr>
              <a:t>Poznan</a:t>
            </a:r>
          </a:p>
          <a:p>
            <a:pPr marL="0" marR="0" indent="338836" algn="just">
              <a:lnSpc>
                <a:spcPct val="97000"/>
              </a:lnSpc>
              <a:spcAft>
                <a:spcPts val="280"/>
              </a:spcAf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3 places </a:t>
            </a:r>
            <a:r>
              <a:rPr lang="fr" sz="2000" i="1" dirty="0">
                <a:solidFill>
                  <a:srgbClr val="63003C"/>
                </a:solidFill>
                <a:latin typeface="Calibri"/>
              </a:rPr>
              <a:t>(cours en anglais)</a:t>
            </a:r>
          </a:p>
          <a:p>
            <a:pPr marL="302836" marR="0" indent="-330200" algn="just" defTabSz="656404">
              <a:lnSpc>
                <a:spcPct val="97000"/>
              </a:lnSpc>
              <a:tabLst>
                <a:tab pos="656404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-	Faculty of Law and Administration, </a:t>
            </a:r>
            <a:r>
              <a:rPr lang="fr" sz="2000" b="1" dirty="0">
                <a:solidFill>
                  <a:srgbClr val="63003C"/>
                </a:solidFill>
                <a:latin typeface="Calibri"/>
              </a:rPr>
              <a:t>Gdansk 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-2 places </a:t>
            </a:r>
            <a:r>
              <a:rPr lang="fr" sz="2000" i="1" dirty="0">
                <a:solidFill>
                  <a:srgbClr val="63003C"/>
                </a:solidFill>
                <a:latin typeface="Calibri"/>
              </a:rPr>
              <a:t>(cours en anglais)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496" y="3788664"/>
            <a:ext cx="4934712" cy="92659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8636">
              <a:lnSpc>
                <a:spcPct val="97000"/>
              </a:lnSpc>
              <a:spcAft>
                <a:spcPts val="280"/>
              </a:spcAft>
            </a:pPr>
            <a:r>
              <a:rPr lang="fr" sz="2000" b="1" dirty="0">
                <a:solidFill>
                  <a:srgbClr val="63003C"/>
                </a:solidFill>
                <a:latin typeface="Calibri"/>
              </a:rPr>
              <a:t>République Tchèque</a:t>
            </a:r>
          </a:p>
          <a:p>
            <a:pPr marL="302836" marR="0" indent="-330200" algn="just" defTabSz="656404">
              <a:lnSpc>
                <a:spcPct val="97000"/>
              </a:lnSpc>
              <a:tabLst>
                <a:tab pos="656404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-	Univerzita Palachéko v </a:t>
            </a:r>
            <a:r>
              <a:rPr lang="fr" sz="2000" b="1" dirty="0">
                <a:solidFill>
                  <a:srgbClr val="63003C"/>
                </a:solidFill>
                <a:latin typeface="Calibri"/>
              </a:rPr>
              <a:t>Olomouci 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- 9 places </a:t>
            </a:r>
            <a:r>
              <a:rPr lang="fr" sz="2000" i="1" dirty="0">
                <a:solidFill>
                  <a:srgbClr val="63003C"/>
                </a:solidFill>
                <a:latin typeface="Calibri"/>
              </a:rPr>
              <a:t>(cours en anglais)</a:t>
            </a:r>
          </a:p>
        </p:txBody>
      </p:sp>
      <p:sp>
        <p:nvSpPr>
          <p:cNvPr id="8" name="Rectangle 7"/>
          <p:cNvSpPr/>
          <p:nvPr/>
        </p:nvSpPr>
        <p:spPr>
          <a:xfrm>
            <a:off x="8433816" y="6477000"/>
            <a:ext cx="170688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13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D4BE30-60E2-4669-95DE-DE94753CE075}"/>
              </a:ext>
            </a:extLst>
          </p:cNvPr>
          <p:cNvSpPr/>
          <p:nvPr/>
        </p:nvSpPr>
        <p:spPr>
          <a:xfrm>
            <a:off x="416560" y="5028184"/>
            <a:ext cx="5313680" cy="92659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8636">
              <a:lnSpc>
                <a:spcPct val="97000"/>
              </a:lnSpc>
              <a:spcAft>
                <a:spcPts val="280"/>
              </a:spcAft>
            </a:pPr>
            <a:r>
              <a:rPr lang="fr-FR" sz="2000" b="1" dirty="0">
                <a:solidFill>
                  <a:srgbClr val="63003C"/>
                </a:solidFill>
                <a:latin typeface="Calibri"/>
              </a:rPr>
              <a:t>Slovaquie</a:t>
            </a:r>
            <a:endParaRPr lang="fr" sz="2000" b="1" dirty="0">
              <a:solidFill>
                <a:srgbClr val="63003C"/>
              </a:solidFill>
              <a:latin typeface="Calibri"/>
            </a:endParaRPr>
          </a:p>
          <a:p>
            <a:pPr marL="302836" marR="0" indent="-330200" algn="just" defTabSz="656404">
              <a:lnSpc>
                <a:spcPct val="97000"/>
              </a:lnSpc>
              <a:tabLst>
                <a:tab pos="656404" algn="l"/>
              </a:tabLst>
            </a:pPr>
            <a:r>
              <a:rPr lang="fr" sz="2000" dirty="0">
                <a:solidFill>
                  <a:srgbClr val="990099"/>
                </a:solidFill>
                <a:latin typeface="+mj-lt"/>
              </a:rPr>
              <a:t>- </a:t>
            </a:r>
            <a:r>
              <a:rPr lang="fr-FR" sz="1900" dirty="0" err="1">
                <a:solidFill>
                  <a:srgbClr val="660033"/>
                </a:solidFill>
                <a:latin typeface="+mj-lt"/>
              </a:rPr>
              <a:t>Pavol</a:t>
            </a:r>
            <a:r>
              <a:rPr lang="fr-FR" sz="1900" dirty="0">
                <a:solidFill>
                  <a:srgbClr val="660033"/>
                </a:solidFill>
                <a:latin typeface="+mj-lt"/>
              </a:rPr>
              <a:t> Jozef Safarik </a:t>
            </a:r>
            <a:r>
              <a:rPr lang="fr-FR" sz="1900" dirty="0" err="1">
                <a:solidFill>
                  <a:srgbClr val="660033"/>
                </a:solidFill>
                <a:latin typeface="+mj-lt"/>
              </a:rPr>
              <a:t>University</a:t>
            </a:r>
            <a:r>
              <a:rPr lang="fr-FR" sz="1900" dirty="0">
                <a:solidFill>
                  <a:srgbClr val="660033"/>
                </a:solidFill>
                <a:latin typeface="+mj-lt"/>
              </a:rPr>
              <a:t> </a:t>
            </a:r>
            <a:r>
              <a:rPr lang="fr-FR" sz="1700" dirty="0">
                <a:solidFill>
                  <a:srgbClr val="660033"/>
                </a:solidFill>
                <a:latin typeface="+mj-lt"/>
              </a:rPr>
              <a:t>in </a:t>
            </a:r>
            <a:r>
              <a:rPr lang="fr-FR" sz="2000" b="1" dirty="0">
                <a:solidFill>
                  <a:srgbClr val="660033"/>
                </a:solidFill>
                <a:latin typeface="+mj-lt"/>
              </a:rPr>
              <a:t>Kosice</a:t>
            </a:r>
            <a:r>
              <a:rPr lang="fr-FR" sz="1700" b="1" dirty="0">
                <a:solidFill>
                  <a:srgbClr val="660033"/>
                </a:solidFill>
                <a:latin typeface="+mj-lt"/>
              </a:rPr>
              <a:t> </a:t>
            </a:r>
            <a:r>
              <a:rPr lang="fr" sz="1700" b="1" dirty="0">
                <a:solidFill>
                  <a:srgbClr val="990099"/>
                </a:solidFill>
                <a:latin typeface="Calibri"/>
              </a:rPr>
              <a:t>- </a:t>
            </a:r>
            <a:r>
              <a:rPr lang="fr-FR" sz="2000" dirty="0">
                <a:solidFill>
                  <a:srgbClr val="63003C"/>
                </a:solidFill>
                <a:latin typeface="Calibri"/>
              </a:rPr>
              <a:t>2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 places </a:t>
            </a:r>
            <a:endParaRPr lang="fr" sz="2000" i="1" dirty="0">
              <a:solidFill>
                <a:srgbClr val="63003C"/>
              </a:solidFill>
              <a:latin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176" y="1624584"/>
            <a:ext cx="3496056" cy="23317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760" y="262128"/>
            <a:ext cx="8920480" cy="850392"/>
          </a:xfrm>
          <a:prstGeom prst="rect">
            <a:avLst/>
          </a:prstGeom>
          <a:solidFill>
            <a:srgbClr val="63003B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fr" sz="3200" b="1" dirty="0">
                <a:solidFill>
                  <a:srgbClr val="FFFFFF"/>
                </a:solidFill>
                <a:latin typeface="Arial"/>
              </a:rPr>
              <a:t>2. Destinations proposées en Droit</a:t>
            </a:r>
          </a:p>
        </p:txBody>
      </p:sp>
      <p:sp>
        <p:nvSpPr>
          <p:cNvPr id="5" name="Rectangle 4"/>
          <p:cNvSpPr/>
          <p:nvPr/>
        </p:nvSpPr>
        <p:spPr>
          <a:xfrm>
            <a:off x="332232" y="1648968"/>
            <a:ext cx="4800600" cy="328701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280"/>
              </a:spcAft>
            </a:pPr>
            <a:r>
              <a:rPr lang="fr" sz="2000" b="1" dirty="0">
                <a:solidFill>
                  <a:srgbClr val="63003C"/>
                </a:solidFill>
                <a:latin typeface="Calibri"/>
              </a:rPr>
              <a:t>Italie</a:t>
            </a:r>
          </a:p>
          <a:p>
            <a:pPr marL="0" marR="0" indent="0" defTabSz="1377696">
              <a:spcAft>
                <a:spcPts val="280"/>
              </a:spcAft>
              <a:tabLst>
                <a:tab pos="1377696" algn="r"/>
                <a:tab pos="1507744" algn="l"/>
                <a:tab pos="2505456" algn="r"/>
                <a:tab pos="2755392" algn="r"/>
                <a:tab pos="2885440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-	Universita	degli	studi	di	</a:t>
            </a:r>
            <a:r>
              <a:rPr lang="fr" sz="2000" b="1" dirty="0">
                <a:solidFill>
                  <a:srgbClr val="63003C"/>
                </a:solidFill>
                <a:latin typeface="Calibri"/>
              </a:rPr>
              <a:t>Firenze 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(3 places)</a:t>
            </a:r>
          </a:p>
          <a:p>
            <a:pPr marL="0" marR="0" indent="0" defTabSz="1377696">
              <a:spcAft>
                <a:spcPts val="280"/>
              </a:spcAft>
              <a:tabLst>
                <a:tab pos="1377696" algn="r"/>
                <a:tab pos="1507744" algn="l"/>
                <a:tab pos="2505456" algn="r"/>
                <a:tab pos="2755392" algn="r"/>
                <a:tab pos="2885440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-	Universita	degli	studi	di	</a:t>
            </a:r>
            <a:r>
              <a:rPr lang="fr" sz="2000" b="1" dirty="0">
                <a:solidFill>
                  <a:srgbClr val="63003C"/>
                </a:solidFill>
                <a:latin typeface="Calibri"/>
              </a:rPr>
              <a:t>Padova 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(5 places)</a:t>
            </a:r>
          </a:p>
          <a:p>
            <a:pPr marL="0" marR="0" indent="0" defTabSz="1377696">
              <a:spcAft>
                <a:spcPts val="280"/>
              </a:spcAft>
              <a:tabLst>
                <a:tab pos="1377696" algn="r"/>
                <a:tab pos="1507744" algn="l"/>
                <a:tab pos="2505456" algn="r"/>
                <a:tab pos="2755392" algn="r"/>
                <a:tab pos="2885440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-	Universita	degli	studi	di	</a:t>
            </a:r>
            <a:r>
              <a:rPr lang="fr" sz="2000" b="1" dirty="0">
                <a:solidFill>
                  <a:srgbClr val="63003C"/>
                </a:solidFill>
                <a:latin typeface="Calibri"/>
              </a:rPr>
              <a:t>Genova 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(3 places*)</a:t>
            </a:r>
          </a:p>
          <a:p>
            <a:pPr marL="0" marR="0" indent="0" defTabSz="1377696">
              <a:spcAft>
                <a:spcPts val="280"/>
              </a:spcAft>
              <a:tabLst>
                <a:tab pos="1377696" algn="r"/>
                <a:tab pos="1507744" algn="l"/>
                <a:tab pos="2505456" algn="r"/>
                <a:tab pos="2755392" algn="r"/>
                <a:tab pos="2885440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-	Universita	degli	studi	di	</a:t>
            </a:r>
            <a:r>
              <a:rPr lang="fr" sz="2000" b="1" dirty="0">
                <a:solidFill>
                  <a:srgbClr val="63003C"/>
                </a:solidFill>
                <a:latin typeface="Calibri"/>
              </a:rPr>
              <a:t>Torino 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12 place</a:t>
            </a:r>
            <a:r>
              <a:rPr lang="fr-FR" sz="2000" dirty="0">
                <a:solidFill>
                  <a:srgbClr val="63003C"/>
                </a:solidFill>
                <a:latin typeface="Calibri"/>
              </a:rPr>
              <a:t>s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 </a:t>
            </a:r>
            <a:r>
              <a:rPr lang="fr-FR" sz="2000" dirty="0">
                <a:solidFill>
                  <a:srgbClr val="63003C"/>
                </a:solidFill>
                <a:latin typeface="Calibri"/>
              </a:rPr>
              <a:t>niveau licence – 4 places niveau master</a:t>
            </a:r>
            <a:endParaRPr lang="fr" sz="2000" dirty="0">
              <a:solidFill>
                <a:srgbClr val="63003C"/>
              </a:solidFill>
              <a:latin typeface="Calibri"/>
            </a:endParaRPr>
          </a:p>
          <a:p>
            <a:pPr marL="0" marR="0" indent="0" defTabSz="1377696">
              <a:spcAft>
                <a:spcPts val="280"/>
              </a:spcAft>
              <a:tabLst>
                <a:tab pos="1377696" algn="r"/>
                <a:tab pos="1507744" algn="l"/>
                <a:tab pos="2505456" algn="r"/>
                <a:tab pos="2755392" algn="r"/>
                <a:tab pos="2885440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-	Universita	degli	studi	di	</a:t>
            </a:r>
            <a:r>
              <a:rPr lang="fr" sz="2000" b="1" dirty="0">
                <a:solidFill>
                  <a:srgbClr val="63003C"/>
                </a:solidFill>
                <a:latin typeface="Calibri"/>
              </a:rPr>
              <a:t>Roma III 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– 1 </a:t>
            </a:r>
            <a:r>
              <a:rPr lang="fr-FR" sz="2000" dirty="0">
                <a:solidFill>
                  <a:srgbClr val="63003C"/>
                </a:solidFill>
                <a:latin typeface="Calibri"/>
              </a:rPr>
              <a:t>place niveau licence – 5 places niveau master</a:t>
            </a:r>
            <a:endParaRPr lang="fr" sz="2000" dirty="0">
              <a:solidFill>
                <a:srgbClr val="63003C"/>
              </a:solidFill>
              <a:latin typeface="Calibri"/>
            </a:endParaRPr>
          </a:p>
          <a:p>
            <a:pPr marL="0" marR="0" indent="0" defTabSz="1377696">
              <a:tabLst>
                <a:tab pos="1377696" algn="r"/>
                <a:tab pos="1507744" algn="l"/>
                <a:tab pos="2755392" algn="r"/>
                <a:tab pos="2885440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-	University	of </a:t>
            </a:r>
            <a:r>
              <a:rPr lang="fr" sz="2000" b="1" dirty="0">
                <a:solidFill>
                  <a:srgbClr val="63003C"/>
                </a:solidFill>
                <a:latin typeface="Calibri"/>
              </a:rPr>
              <a:t>Cassino	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(2	places)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280" y="4209288"/>
            <a:ext cx="7994904" cy="153619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7000"/>
              </a:lnSpc>
              <a:spcAft>
                <a:spcPts val="280"/>
              </a:spcAft>
            </a:pPr>
            <a:endParaRPr lang="fr" sz="2000" i="1" dirty="0">
              <a:solidFill>
                <a:srgbClr val="63003C"/>
              </a:solidFill>
              <a:latin typeface="Calibri"/>
            </a:endParaRPr>
          </a:p>
          <a:p>
            <a:pPr marL="0" marR="0" indent="0">
              <a:lnSpc>
                <a:spcPct val="97000"/>
              </a:lnSpc>
              <a:spcAft>
                <a:spcPts val="280"/>
              </a:spcAft>
            </a:pPr>
            <a:endParaRPr lang="fr" sz="2000" i="1" dirty="0">
              <a:solidFill>
                <a:srgbClr val="63003C"/>
              </a:solidFill>
              <a:latin typeface="Calibri"/>
            </a:endParaRPr>
          </a:p>
          <a:p>
            <a:pPr marL="0" marR="0" indent="0">
              <a:lnSpc>
                <a:spcPct val="97000"/>
              </a:lnSpc>
              <a:spcAft>
                <a:spcPts val="280"/>
              </a:spcAft>
            </a:pPr>
            <a:r>
              <a:rPr lang="fr" sz="2000" i="1" dirty="0">
                <a:solidFill>
                  <a:srgbClr val="63003C"/>
                </a:solidFill>
                <a:latin typeface="Calibri"/>
              </a:rPr>
              <a:t>La plupart des universités italiennes proposent maintenant des cours en anglais, certaines mêmes en français. A vérifier pour chaque université. Pour certaines, il est possible de suivre tout un parcours en anglais. Pour d'autres, il est préférable de combiner des cours en anglais et en italien.</a:t>
            </a:r>
          </a:p>
          <a:p>
            <a:pPr marL="0" marR="0" indent="0">
              <a:lnSpc>
                <a:spcPct val="97000"/>
              </a:lnSpc>
            </a:pPr>
            <a:r>
              <a:rPr lang="fr" sz="2000" i="1" dirty="0">
                <a:solidFill>
                  <a:srgbClr val="1F497D"/>
                </a:solidFill>
                <a:latin typeface="Calibri"/>
              </a:rPr>
              <a:t>* Places à répartir entre Droit et Eco-Gestion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8433816" y="6477000"/>
            <a:ext cx="173736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14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152" y="1490472"/>
            <a:ext cx="460248" cy="3200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680" y="1447800"/>
            <a:ext cx="2941320" cy="14630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248" y="3227832"/>
            <a:ext cx="2587752" cy="17434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4304" y="5821680"/>
            <a:ext cx="460248" cy="3200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120" y="119888"/>
            <a:ext cx="9001760" cy="1000760"/>
          </a:xfrm>
          <a:prstGeom prst="rect">
            <a:avLst/>
          </a:prstGeom>
          <a:solidFill>
            <a:srgbClr val="63003B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fr" sz="3200" b="1" dirty="0">
                <a:solidFill>
                  <a:srgbClr val="FFFFFF"/>
                </a:solidFill>
                <a:latin typeface="Arial"/>
              </a:rPr>
              <a:t>2. Destinations proposées en Droit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29328" y="1816608"/>
            <a:ext cx="1237488" cy="26822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fr" sz="1400">
                <a:solidFill>
                  <a:srgbClr val="1F497D"/>
                </a:solidFill>
                <a:latin typeface="Candara"/>
              </a:rPr>
              <a:t>EUGLOH</a:t>
            </a:r>
          </a:p>
          <a:p>
            <a:pPr marL="0" marR="0" indent="0" algn="ctr"/>
            <a:r>
              <a:rPr lang="fr" sz="450">
                <a:solidFill>
                  <a:srgbClr val="DC8455"/>
                </a:solidFill>
                <a:latin typeface="Arial"/>
              </a:rPr>
              <a:t>European University Alliance for Global Health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0332" y="2203705"/>
            <a:ext cx="5967984" cy="174345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1400"/>
              </a:spcAft>
            </a:pPr>
            <a:r>
              <a:rPr lang="fr" sz="2000" b="1" dirty="0">
                <a:solidFill>
                  <a:srgbClr val="63003C"/>
                </a:solidFill>
                <a:latin typeface="Calibri"/>
              </a:rPr>
              <a:t>Hongrie</a:t>
            </a:r>
          </a:p>
          <a:p>
            <a:pPr marL="0" marR="0" indent="0" defTabSz="353568">
              <a:spcAft>
                <a:spcPts val="1610"/>
              </a:spcAft>
              <a:tabLst>
                <a:tab pos="353568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-	Pazmany Peter Catholic University à </a:t>
            </a:r>
            <a:r>
              <a:rPr lang="fr" sz="2000" b="1" dirty="0">
                <a:solidFill>
                  <a:srgbClr val="63003C"/>
                </a:solidFill>
                <a:latin typeface="Calibri"/>
              </a:rPr>
              <a:t>Budapest 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- 3 places </a:t>
            </a:r>
            <a:r>
              <a:rPr lang="fr" sz="2000" i="1" dirty="0">
                <a:solidFill>
                  <a:srgbClr val="63003C"/>
                </a:solidFill>
                <a:latin typeface="Calibri"/>
              </a:rPr>
              <a:t>(cours en anglais)</a:t>
            </a:r>
          </a:p>
          <a:p>
            <a:pPr marL="0" marR="0" indent="0" defTabSz="353568">
              <a:tabLst>
                <a:tab pos="353568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-</a:t>
            </a:r>
            <a:r>
              <a:rPr lang="fr" sz="2000" b="1" dirty="0">
                <a:solidFill>
                  <a:srgbClr val="63003C"/>
                </a:solidFill>
                <a:latin typeface="Calibri"/>
              </a:rPr>
              <a:t>	Pécsi 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Tudomanyegyetem - 2 places </a:t>
            </a:r>
            <a:r>
              <a:rPr lang="fr" sz="2000" i="1" dirty="0">
                <a:solidFill>
                  <a:srgbClr val="63003C"/>
                </a:solidFill>
                <a:latin typeface="Calibri"/>
              </a:rPr>
              <a:t>(cours en anglais)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1479" y="3970020"/>
            <a:ext cx="6069219" cy="73304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342900" marR="0" indent="-342900" defTabSz="353568">
              <a:buFontTx/>
              <a:buChar char="-"/>
              <a:tabLst>
                <a:tab pos="353568" algn="l"/>
              </a:tabLst>
            </a:pPr>
            <a:r>
              <a:rPr lang="fr" sz="2000" dirty="0">
                <a:solidFill>
                  <a:srgbClr val="0070C0"/>
                </a:solidFill>
                <a:latin typeface="Calibri"/>
              </a:rPr>
              <a:t>University of </a:t>
            </a:r>
            <a:r>
              <a:rPr lang="fr" sz="2000" b="1" dirty="0">
                <a:solidFill>
                  <a:srgbClr val="0070C0"/>
                </a:solidFill>
                <a:latin typeface="Calibri"/>
              </a:rPr>
              <a:t>Szeged 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- </a:t>
            </a:r>
            <a:r>
              <a:rPr lang="fr" sz="2000" i="1" dirty="0">
                <a:solidFill>
                  <a:srgbClr val="63003C"/>
                </a:solidFill>
                <a:latin typeface="Calibri"/>
              </a:rPr>
              <a:t>(cours en anglais, français,</a:t>
            </a:r>
          </a:p>
          <a:p>
            <a:pPr marR="0" defTabSz="353568">
              <a:tabLst>
                <a:tab pos="353568" algn="l"/>
              </a:tabLst>
            </a:pPr>
            <a:r>
              <a:rPr lang="fr" sz="2000" i="1" dirty="0">
                <a:solidFill>
                  <a:srgbClr val="63003C"/>
                </a:solidFill>
                <a:latin typeface="Calibri"/>
              </a:rPr>
              <a:t> </a:t>
            </a:r>
            <a:r>
              <a:rPr lang="fr-FR" sz="2000" i="1" dirty="0">
                <a:solidFill>
                  <a:srgbClr val="63003C"/>
                </a:solidFill>
                <a:latin typeface="Calibri"/>
              </a:rPr>
              <a:t>allemand)</a:t>
            </a:r>
            <a:endParaRPr lang="fr" sz="2000" i="1" dirty="0">
              <a:solidFill>
                <a:srgbClr val="63003C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94432" y="6147816"/>
            <a:ext cx="1240536" cy="27127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230700" marR="0" indent="0"/>
            <a:r>
              <a:rPr lang="fr" sz="1400">
                <a:solidFill>
                  <a:srgbClr val="1F497D"/>
                </a:solidFill>
                <a:latin typeface="Candara"/>
              </a:rPr>
              <a:t>EUGLOH</a:t>
            </a:r>
          </a:p>
          <a:p>
            <a:pPr marL="0" marR="0" indent="0"/>
            <a:r>
              <a:rPr lang="fr" sz="450">
                <a:solidFill>
                  <a:srgbClr val="DC8455"/>
                </a:solidFill>
                <a:latin typeface="Arial"/>
              </a:rPr>
              <a:t>European University Alliance for Global Health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433816" y="6477000"/>
            <a:ext cx="170688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15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280" y="1624584"/>
            <a:ext cx="2880360" cy="18989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432" y="3904488"/>
            <a:ext cx="2417064" cy="16946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" y="262128"/>
            <a:ext cx="8940800" cy="1099312"/>
          </a:xfrm>
          <a:prstGeom prst="rect">
            <a:avLst/>
          </a:prstGeom>
          <a:solidFill>
            <a:srgbClr val="63003B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fr" sz="3200" b="1" dirty="0">
                <a:solidFill>
                  <a:srgbClr val="FFFFFF"/>
                </a:solidFill>
                <a:latin typeface="Arial"/>
              </a:rPr>
              <a:t>2. Destinations proposées en Droit</a:t>
            </a:r>
          </a:p>
        </p:txBody>
      </p:sp>
      <p:sp>
        <p:nvSpPr>
          <p:cNvPr id="6" name="Rectangle 5"/>
          <p:cNvSpPr/>
          <p:nvPr/>
        </p:nvSpPr>
        <p:spPr>
          <a:xfrm>
            <a:off x="515112" y="1798320"/>
            <a:ext cx="3654552" cy="98145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7620">
              <a:spcAft>
                <a:spcPts val="280"/>
              </a:spcAft>
            </a:pPr>
            <a:r>
              <a:rPr lang="fr" sz="2000" b="1" dirty="0">
                <a:solidFill>
                  <a:srgbClr val="63003C"/>
                </a:solidFill>
                <a:latin typeface="Calibri"/>
              </a:rPr>
              <a:t>Lituanie</a:t>
            </a:r>
          </a:p>
          <a:p>
            <a:pPr marL="0" marR="0" indent="7620" defTabSz="547116">
              <a:spcAft>
                <a:spcPts val="280"/>
              </a:spcAft>
              <a:tabLst>
                <a:tab pos="547116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- Université de </a:t>
            </a:r>
            <a:r>
              <a:rPr lang="fr" sz="2000" b="1" dirty="0">
                <a:solidFill>
                  <a:srgbClr val="63003C"/>
                </a:solidFill>
                <a:latin typeface="Calibri"/>
              </a:rPr>
              <a:t>Vilnius 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-cours en anglais - 2 places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112" y="3986784"/>
            <a:ext cx="3477768" cy="98755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7620">
              <a:spcAft>
                <a:spcPts val="280"/>
              </a:spcAft>
            </a:pPr>
            <a:r>
              <a:rPr lang="fr" sz="2000" b="1" dirty="0">
                <a:solidFill>
                  <a:srgbClr val="63003C"/>
                </a:solidFill>
                <a:latin typeface="Calibri"/>
              </a:rPr>
              <a:t>Belgique</a:t>
            </a:r>
          </a:p>
          <a:p>
            <a:pPr marL="0" marR="0" indent="7620" defTabSz="547116">
              <a:spcAft>
                <a:spcPts val="280"/>
              </a:spcAft>
              <a:tabLst>
                <a:tab pos="547116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- Katholieke Universiteit Leuven - 5 places - cours en anglais</a:t>
            </a:r>
          </a:p>
        </p:txBody>
      </p:sp>
      <p:sp>
        <p:nvSpPr>
          <p:cNvPr id="8" name="Rectangle 7"/>
          <p:cNvSpPr/>
          <p:nvPr/>
        </p:nvSpPr>
        <p:spPr>
          <a:xfrm>
            <a:off x="8433816" y="6477000"/>
            <a:ext cx="173736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664" y="1347216"/>
            <a:ext cx="3831336" cy="18318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664" y="3340608"/>
            <a:ext cx="3831336" cy="150266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664" y="5056632"/>
            <a:ext cx="3831336" cy="11612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8608"/>
            <a:ext cx="9144000" cy="1085088"/>
          </a:xfrm>
          <a:prstGeom prst="rect">
            <a:avLst/>
          </a:prstGeom>
          <a:solidFill>
            <a:srgbClr val="63003B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fr" sz="3200" b="1" dirty="0">
                <a:solidFill>
                  <a:srgbClr val="FFFFFF"/>
                </a:solidFill>
                <a:latin typeface="Arial"/>
              </a:rPr>
              <a:t>2. Destinations proposées en Droit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496" y="1712976"/>
            <a:ext cx="3764280" cy="92964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8636">
              <a:lnSpc>
                <a:spcPct val="97000"/>
              </a:lnSpc>
              <a:spcAft>
                <a:spcPts val="280"/>
              </a:spcAft>
            </a:pPr>
            <a:r>
              <a:rPr lang="fr" sz="2000" b="1">
                <a:solidFill>
                  <a:srgbClr val="63003C"/>
                </a:solidFill>
                <a:latin typeface="Calibri"/>
              </a:rPr>
              <a:t>Mexique </a:t>
            </a:r>
            <a:r>
              <a:rPr lang="fr" sz="2000">
                <a:solidFill>
                  <a:srgbClr val="63003C"/>
                </a:solidFill>
                <a:latin typeface="Calibri"/>
              </a:rPr>
              <a:t>(accord bilatéral)</a:t>
            </a:r>
          </a:p>
          <a:p>
            <a:pPr marL="302836" marR="0" indent="-330200" defTabSz="656404">
              <a:lnSpc>
                <a:spcPct val="97000"/>
              </a:lnSpc>
              <a:tabLst>
                <a:tab pos="656404" algn="l"/>
              </a:tabLst>
            </a:pPr>
            <a:r>
              <a:rPr lang="fr" sz="2000">
                <a:solidFill>
                  <a:srgbClr val="63003C"/>
                </a:solidFill>
                <a:latin typeface="Calibri"/>
              </a:rPr>
              <a:t>-	Universidad de </a:t>
            </a:r>
            <a:r>
              <a:rPr lang="fr" sz="2000" b="1">
                <a:solidFill>
                  <a:srgbClr val="63003C"/>
                </a:solidFill>
                <a:latin typeface="Calibri"/>
              </a:rPr>
              <a:t>Colima </a:t>
            </a:r>
            <a:r>
              <a:rPr lang="fr" sz="2000">
                <a:solidFill>
                  <a:srgbClr val="63003C"/>
                </a:solidFill>
                <a:latin typeface="Calibri"/>
              </a:rPr>
              <a:t>- 3 places </a:t>
            </a:r>
            <a:r>
              <a:rPr lang="fr" sz="2000" i="1">
                <a:solidFill>
                  <a:srgbClr val="63003C"/>
                </a:solidFill>
                <a:latin typeface="Calibri"/>
              </a:rPr>
              <a:t>(cours en espagnol)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496" y="3480816"/>
            <a:ext cx="3892296" cy="269748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8636">
              <a:lnSpc>
                <a:spcPct val="97000"/>
              </a:lnSpc>
              <a:spcAft>
                <a:spcPts val="280"/>
              </a:spcAft>
            </a:pPr>
            <a:r>
              <a:rPr lang="fr" sz="2000" b="1" dirty="0">
                <a:solidFill>
                  <a:srgbClr val="63003C"/>
                </a:solidFill>
                <a:latin typeface="Calibri"/>
              </a:rPr>
              <a:t>Brésil 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(accord bilatéral)</a:t>
            </a:r>
          </a:p>
          <a:p>
            <a:pPr marL="0" marR="0" indent="8636" defTabSz="569468">
              <a:lnSpc>
                <a:spcPct val="97000"/>
              </a:lnSpc>
              <a:spcAft>
                <a:spcPts val="280"/>
              </a:spcAft>
              <a:tabLst>
                <a:tab pos="569468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- Université de Sao Paulo</a:t>
            </a:r>
          </a:p>
          <a:p>
            <a:pPr marL="429836" marR="0" indent="0">
              <a:lnSpc>
                <a:spcPct val="97000"/>
              </a:lnSpc>
              <a:spcAft>
                <a:spcPts val="2310"/>
              </a:spcAft>
            </a:pPr>
            <a:r>
              <a:rPr lang="fr" sz="2000" i="1" dirty="0">
                <a:solidFill>
                  <a:srgbClr val="63003C"/>
                </a:solidFill>
                <a:latin typeface="Calibri"/>
              </a:rPr>
              <a:t>(cours en portugais)</a:t>
            </a:r>
          </a:p>
          <a:p>
            <a:pPr marL="0" marR="0" indent="8636">
              <a:lnSpc>
                <a:spcPct val="97000"/>
              </a:lnSpc>
              <a:spcAft>
                <a:spcPts val="280"/>
              </a:spcAft>
            </a:pPr>
            <a:r>
              <a:rPr lang="fr" sz="2000" b="1" dirty="0">
                <a:solidFill>
                  <a:srgbClr val="63003C"/>
                </a:solidFill>
                <a:latin typeface="Calibri"/>
              </a:rPr>
              <a:t>Pérou 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(Accord bilatéral)</a:t>
            </a:r>
          </a:p>
          <a:p>
            <a:pPr marL="302836" marR="0" indent="-330200" defTabSz="656404">
              <a:lnSpc>
                <a:spcPct val="97000"/>
              </a:lnSpc>
              <a:tabLst>
                <a:tab pos="656404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- Université San Marcos de Lima - 5 places</a:t>
            </a:r>
          </a:p>
          <a:p>
            <a:pPr marL="0" marR="0" indent="338836">
              <a:lnSpc>
                <a:spcPct val="97000"/>
              </a:lnSpc>
            </a:pPr>
            <a:r>
              <a:rPr lang="fr" sz="2000" i="1" dirty="0">
                <a:solidFill>
                  <a:srgbClr val="63003C"/>
                </a:solidFill>
                <a:latin typeface="Calibri"/>
              </a:rPr>
              <a:t>(cours en espagnol)</a:t>
            </a:r>
          </a:p>
        </p:txBody>
      </p:sp>
      <p:sp>
        <p:nvSpPr>
          <p:cNvPr id="9" name="Rectangle 8"/>
          <p:cNvSpPr/>
          <p:nvPr/>
        </p:nvSpPr>
        <p:spPr>
          <a:xfrm>
            <a:off x="8433816" y="6477000"/>
            <a:ext cx="173736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17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872" y="1487424"/>
            <a:ext cx="2929128" cy="16946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6136" y="262128"/>
            <a:ext cx="8726424" cy="591312"/>
          </a:xfrm>
          <a:prstGeom prst="rect">
            <a:avLst/>
          </a:prstGeom>
          <a:solidFill>
            <a:srgbClr val="63003B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fr" sz="3200" b="1" dirty="0">
                <a:solidFill>
                  <a:srgbClr val="FFFFFF"/>
                </a:solidFill>
                <a:latin typeface="Arial"/>
              </a:rPr>
              <a:t>CANADA</a:t>
            </a:r>
          </a:p>
        </p:txBody>
      </p:sp>
      <p:sp>
        <p:nvSpPr>
          <p:cNvPr id="5" name="Rectangle 4"/>
          <p:cNvSpPr/>
          <p:nvPr/>
        </p:nvSpPr>
        <p:spPr>
          <a:xfrm>
            <a:off x="329184" y="1432560"/>
            <a:ext cx="5233416" cy="223723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5588">
              <a:spcAft>
                <a:spcPts val="210"/>
              </a:spcAft>
            </a:pPr>
            <a:r>
              <a:rPr lang="fr" sz="2000" b="1" dirty="0">
                <a:solidFill>
                  <a:srgbClr val="63003C"/>
                </a:solidFill>
                <a:latin typeface="Calibri"/>
              </a:rPr>
              <a:t>Université de Montréal</a:t>
            </a:r>
          </a:p>
          <a:p>
            <a:pPr marL="0" marR="0" indent="5588">
              <a:spcAft>
                <a:spcPts val="2310"/>
              </a:spcAft>
            </a:pPr>
            <a:r>
              <a:rPr lang="fr" sz="2000" i="1" dirty="0">
                <a:solidFill>
                  <a:srgbClr val="63003C"/>
                </a:solidFill>
                <a:latin typeface="Calibri"/>
              </a:rPr>
              <a:t>5 places - Moyenne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 </a:t>
            </a:r>
            <a:r>
              <a:rPr lang="fr" sz="2000" dirty="0">
                <a:latin typeface="Calibri"/>
              </a:rPr>
              <a:t>&gt;12/20 en L1 et S3</a:t>
            </a:r>
          </a:p>
          <a:p>
            <a:pPr marL="0" marR="0" indent="5588">
              <a:spcAft>
                <a:spcPts val="210"/>
              </a:spcAft>
            </a:pPr>
            <a:r>
              <a:rPr lang="fr" sz="2000" b="1" dirty="0">
                <a:solidFill>
                  <a:srgbClr val="63003C"/>
                </a:solidFill>
                <a:latin typeface="Calibri"/>
              </a:rPr>
              <a:t>Programme BCI</a:t>
            </a:r>
          </a:p>
          <a:p>
            <a:pPr marL="0" marR="0" indent="5588">
              <a:spcAft>
                <a:spcPts val="210"/>
              </a:spcAft>
            </a:pPr>
            <a:r>
              <a:rPr lang="fr" sz="1600" dirty="0">
                <a:latin typeface="Calibri"/>
              </a:rPr>
              <a:t>Plusieurs universités (francophones majoritairement)</a:t>
            </a:r>
          </a:p>
          <a:p>
            <a:pPr marL="0" marR="0" indent="5588">
              <a:spcAft>
                <a:spcPts val="210"/>
              </a:spcAft>
            </a:pPr>
            <a:r>
              <a:rPr lang="fr" sz="1600" dirty="0">
                <a:latin typeface="Calibri"/>
              </a:rPr>
              <a:t>Bon dossier requis  </a:t>
            </a:r>
            <a:r>
              <a:rPr lang="fr-FR" sz="1600">
                <a:latin typeface="Calibri"/>
              </a:rPr>
              <a:t>moyenne </a:t>
            </a:r>
            <a:r>
              <a:rPr lang="fr" sz="1600">
                <a:latin typeface="Calibri"/>
              </a:rPr>
              <a:t>12/20</a:t>
            </a:r>
            <a:r>
              <a:rPr lang="fr" sz="1600" dirty="0">
                <a:latin typeface="Calibri"/>
              </a:rPr>
              <a:t>), procédure spécifique.</a:t>
            </a:r>
          </a:p>
          <a:p>
            <a:pPr marL="0" marR="0" indent="5588"/>
            <a:r>
              <a:rPr lang="fr" sz="1600" dirty="0">
                <a:latin typeface="Calibri"/>
              </a:rPr>
              <a:t>Validation de votre plan de cours par Mme Laborde.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6136" y="4041648"/>
            <a:ext cx="7790688" cy="133502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8636">
              <a:lnSpc>
                <a:spcPct val="97000"/>
              </a:lnSpc>
              <a:spcAft>
                <a:spcPts val="210"/>
              </a:spcAft>
            </a:pPr>
            <a:r>
              <a:rPr lang="fr" sz="1600">
                <a:latin typeface="Calibri"/>
              </a:rPr>
              <a:t>Toute la procédure est expliquée ici :</a:t>
            </a:r>
          </a:p>
          <a:p>
            <a:pPr marL="0" marR="0" indent="8636">
              <a:lnSpc>
                <a:spcPct val="97000"/>
              </a:lnSpc>
              <a:spcAft>
                <a:spcPts val="1820"/>
              </a:spcAft>
            </a:pPr>
            <a:r>
              <a:rPr lang="en-US" sz="1600" u="sng">
                <a:solidFill>
                  <a:srgbClr val="0000FF"/>
                </a:solidFill>
                <a:latin typeface="Calibri"/>
                <a:hlinkClick r:id="rId3"/>
              </a:rPr>
              <a:t>https://www.universite-paris-saclay.fr/formation/partir-letranger/partez-au-quebec-programme-bci</a:t>
            </a:r>
          </a:p>
          <a:p>
            <a:pPr marL="0" marR="0" indent="0">
              <a:lnSpc>
                <a:spcPct val="97000"/>
              </a:lnSpc>
            </a:pPr>
            <a:r>
              <a:rPr lang="fr" sz="1600" i="1">
                <a:latin typeface="Calibri"/>
              </a:rPr>
              <a:t>Envoi d'un code personnel pour accéder au portail de candidature, à demander à </a:t>
            </a:r>
            <a:r>
              <a:rPr lang="en-US" sz="1600" i="1">
                <a:latin typeface="Calibri"/>
                <a:hlinkClick r:id="rId4"/>
              </a:rPr>
              <a:t>outgoing.international@universite-paris-saclay.fr</a:t>
            </a:r>
          </a:p>
        </p:txBody>
      </p:sp>
      <p:sp>
        <p:nvSpPr>
          <p:cNvPr id="7" name="Rectangle 6"/>
          <p:cNvSpPr/>
          <p:nvPr/>
        </p:nvSpPr>
        <p:spPr>
          <a:xfrm>
            <a:off x="8433816" y="6477000"/>
            <a:ext cx="173736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18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120" y="160528"/>
            <a:ext cx="9072880" cy="848360"/>
          </a:xfrm>
          <a:prstGeom prst="rect">
            <a:avLst/>
          </a:prstGeom>
          <a:solidFill>
            <a:srgbClr val="63003B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fr" sz="3600" b="1" dirty="0">
                <a:solidFill>
                  <a:srgbClr val="FFFFFF"/>
                </a:solidFill>
                <a:latin typeface="Calibri"/>
              </a:rPr>
              <a:t>Documents à fournir</a:t>
            </a:r>
          </a:p>
        </p:txBody>
      </p:sp>
      <p:sp>
        <p:nvSpPr>
          <p:cNvPr id="4" name="Rectangle 3"/>
          <p:cNvSpPr/>
          <p:nvPr/>
        </p:nvSpPr>
        <p:spPr>
          <a:xfrm>
            <a:off x="396240" y="2316480"/>
            <a:ext cx="7757160" cy="92659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306900" marR="0" indent="-342900">
              <a:lnSpc>
                <a:spcPct val="97000"/>
              </a:lnSpc>
              <a:spcAft>
                <a:spcPts val="280"/>
              </a:spcAft>
            </a:pPr>
            <a:r>
              <a:rPr lang="fr" sz="2000">
                <a:latin typeface="Arial"/>
              </a:rPr>
              <a:t>• </a:t>
            </a:r>
            <a:r>
              <a:rPr lang="fr" sz="2000">
                <a:latin typeface="Calibri"/>
              </a:rPr>
              <a:t>Pour les candidatures BCI, en plus des documents à télécharger sur le portail de Paris Saclay, il faut envoyer le dossier complet par mail (pdf) à</a:t>
            </a:r>
          </a:p>
          <a:p>
            <a:pPr marL="0" marR="0" indent="457200">
              <a:lnSpc>
                <a:spcPct val="97000"/>
              </a:lnSpc>
            </a:pPr>
            <a:r>
              <a:rPr lang="en-US" sz="2000" u="sng">
                <a:solidFill>
                  <a:srgbClr val="0000FF"/>
                </a:solidFill>
                <a:latin typeface="Calibri"/>
                <a:hlinkClick r:id="rId2"/>
              </a:rPr>
              <a:t>outgoing.international@universite-paris-saclay.fr</a:t>
            </a:r>
          </a:p>
        </p:txBody>
      </p:sp>
      <p:sp>
        <p:nvSpPr>
          <p:cNvPr id="5" name="Rectangle 4"/>
          <p:cNvSpPr/>
          <p:nvPr/>
        </p:nvSpPr>
        <p:spPr>
          <a:xfrm>
            <a:off x="841248" y="3669792"/>
            <a:ext cx="3730752" cy="29260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12192"/>
            <a:r>
              <a:rPr lang="fr" sz="2400" b="1" u="sng" dirty="0">
                <a:latin typeface="Calibri"/>
              </a:rPr>
              <a:t>Avant le 21 février</a:t>
            </a:r>
          </a:p>
        </p:txBody>
      </p:sp>
      <p:sp>
        <p:nvSpPr>
          <p:cNvPr id="6" name="Rectangle 5"/>
          <p:cNvSpPr/>
          <p:nvPr/>
        </p:nvSpPr>
        <p:spPr>
          <a:xfrm>
            <a:off x="853440" y="4550664"/>
            <a:ext cx="7232904" cy="24688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2400" b="1">
                <a:solidFill>
                  <a:srgbClr val="FF0000"/>
                </a:solidFill>
                <a:latin typeface="Calibri"/>
              </a:rPr>
              <a:t>CECI CONCERNE LE DROIT COMME L’ECONOMIE-GESTION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8433816" y="6477000"/>
            <a:ext cx="170688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19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072" y="2078736"/>
            <a:ext cx="4812792" cy="14478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848" y="3791712"/>
            <a:ext cx="3627120" cy="24323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05384"/>
            <a:ext cx="9144000" cy="414528"/>
          </a:xfrm>
          <a:prstGeom prst="rect">
            <a:avLst/>
          </a:prstGeom>
          <a:solidFill>
            <a:srgbClr val="63003B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3200" b="1" dirty="0">
                <a:solidFill>
                  <a:srgbClr val="FFFFFF"/>
                </a:solidFill>
                <a:latin typeface="Arial"/>
              </a:rPr>
              <a:t>Programme</a:t>
            </a:r>
          </a:p>
        </p:txBody>
      </p:sp>
      <p:sp>
        <p:nvSpPr>
          <p:cNvPr id="6" name="Rectangle 5"/>
          <p:cNvSpPr/>
          <p:nvPr/>
        </p:nvSpPr>
        <p:spPr>
          <a:xfrm>
            <a:off x="344424" y="1667256"/>
            <a:ext cx="4904232" cy="25603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 defTabSz="483362">
              <a:tabLst>
                <a:tab pos="483362" algn="l"/>
              </a:tabLst>
            </a:pPr>
            <a:r>
              <a:rPr lang="fr" sz="2000" b="1">
                <a:solidFill>
                  <a:srgbClr val="63003C"/>
                </a:solidFill>
                <a:latin typeface="Calibri"/>
              </a:rPr>
              <a:t>1.	Partir à l’étranger: pourquoi et comment?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280" y="2353056"/>
            <a:ext cx="3105912" cy="94183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 defTabSz="483362">
              <a:spcAft>
                <a:spcPts val="2030"/>
              </a:spcAft>
              <a:tabLst>
                <a:tab pos="483362" algn="l"/>
              </a:tabLst>
            </a:pPr>
            <a:r>
              <a:rPr lang="fr" sz="2000" b="1">
                <a:solidFill>
                  <a:srgbClr val="63003C"/>
                </a:solidFill>
                <a:latin typeface="Calibri"/>
              </a:rPr>
              <a:t>2.	Destinations proposées</a:t>
            </a:r>
          </a:p>
          <a:p>
            <a:pPr marL="0" marR="0" indent="0" defTabSz="483362">
              <a:tabLst>
                <a:tab pos="483362" algn="l"/>
              </a:tabLst>
            </a:pPr>
            <a:r>
              <a:rPr lang="fr" sz="2000" b="1">
                <a:solidFill>
                  <a:srgbClr val="63003C"/>
                </a:solidFill>
                <a:latin typeface="Calibri"/>
              </a:rPr>
              <a:t>3.	Programmes spécifiques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29184" y="3724656"/>
            <a:ext cx="3422904" cy="229819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 defTabSz="483362">
              <a:spcAft>
                <a:spcPts val="2030"/>
              </a:spcAft>
              <a:tabLst>
                <a:tab pos="483362" algn="l"/>
              </a:tabLst>
            </a:pPr>
            <a:r>
              <a:rPr lang="fr" sz="2000" b="1">
                <a:solidFill>
                  <a:srgbClr val="63003C"/>
                </a:solidFill>
                <a:latin typeface="Calibri"/>
              </a:rPr>
              <a:t>4.	Procédure de candidature</a:t>
            </a:r>
          </a:p>
          <a:p>
            <a:pPr marL="0" marR="0" indent="0" defTabSz="483362">
              <a:spcAft>
                <a:spcPts val="2030"/>
              </a:spcAft>
              <a:tabLst>
                <a:tab pos="483362" algn="l"/>
                <a:tab pos="3380232" algn="r"/>
              </a:tabLst>
            </a:pPr>
            <a:r>
              <a:rPr lang="fr" sz="2000" b="1">
                <a:solidFill>
                  <a:srgbClr val="63003C"/>
                </a:solidFill>
                <a:latin typeface="Calibri"/>
              </a:rPr>
              <a:t>5.	Possibilités	de financement</a:t>
            </a:r>
          </a:p>
          <a:p>
            <a:pPr marL="0" marR="0" indent="0" defTabSz="483362">
              <a:spcAft>
                <a:spcPts val="2030"/>
              </a:spcAft>
              <a:tabLst>
                <a:tab pos="483362" algn="l"/>
              </a:tabLst>
            </a:pPr>
            <a:r>
              <a:rPr lang="fr" sz="2000" b="1">
                <a:solidFill>
                  <a:srgbClr val="63003C"/>
                </a:solidFill>
                <a:latin typeface="Calibri"/>
              </a:rPr>
              <a:t>6.	Contacts</a:t>
            </a:r>
          </a:p>
          <a:p>
            <a:pPr marL="0" marR="0" indent="0" defTabSz="483362">
              <a:tabLst>
                <a:tab pos="483362" algn="l"/>
              </a:tabLst>
            </a:pPr>
            <a:r>
              <a:rPr lang="fr" sz="2000" b="1">
                <a:solidFill>
                  <a:srgbClr val="63003C"/>
                </a:solidFill>
                <a:latin typeface="Calibri"/>
              </a:rPr>
              <a:t>7.	Questions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8506968" y="6477000"/>
            <a:ext cx="97536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464" y="1621536"/>
            <a:ext cx="2938272" cy="165201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560" y="4002024"/>
            <a:ext cx="2932176" cy="19019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9936" y="2081784"/>
            <a:ext cx="5087112" cy="347167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266700">
              <a:lnSpc>
                <a:spcPct val="115000"/>
              </a:lnSpc>
            </a:pPr>
            <a:r>
              <a:rPr lang="fr" sz="2000" b="1">
                <a:solidFill>
                  <a:srgbClr val="63003C"/>
                </a:solidFill>
                <a:latin typeface="Calibri"/>
              </a:rPr>
              <a:t>Allemagne</a:t>
            </a:r>
          </a:p>
          <a:p>
            <a:pPr marL="649800" marR="0" indent="-393700" defTabSz="994859">
              <a:lnSpc>
                <a:spcPct val="115000"/>
              </a:lnSpc>
              <a:tabLst>
                <a:tab pos="994859" algn="l"/>
              </a:tabLst>
            </a:pPr>
            <a:r>
              <a:rPr lang="fr" sz="2000">
                <a:solidFill>
                  <a:srgbClr val="63003C"/>
                </a:solidFill>
                <a:latin typeface="Calibri"/>
              </a:rPr>
              <a:t>-	Bergische Universitat </a:t>
            </a:r>
            <a:r>
              <a:rPr lang="fr" sz="2000" b="1">
                <a:solidFill>
                  <a:srgbClr val="63003C"/>
                </a:solidFill>
                <a:latin typeface="Calibri"/>
              </a:rPr>
              <a:t>Wuppertal </a:t>
            </a:r>
            <a:r>
              <a:rPr lang="fr" sz="2000">
                <a:solidFill>
                  <a:srgbClr val="63003C"/>
                </a:solidFill>
                <a:latin typeface="Calibri"/>
              </a:rPr>
              <a:t>- 2 places en gestion</a:t>
            </a:r>
          </a:p>
          <a:p>
            <a:pPr marL="649800" marR="0" indent="0">
              <a:lnSpc>
                <a:spcPct val="96000"/>
              </a:lnSpc>
              <a:spcAft>
                <a:spcPts val="280"/>
              </a:spcAft>
            </a:pPr>
            <a:r>
              <a:rPr lang="fr" sz="2000" i="1">
                <a:solidFill>
                  <a:srgbClr val="63003C"/>
                </a:solidFill>
                <a:latin typeface="Calibri"/>
              </a:rPr>
              <a:t>(cours en allemand et en anglais)</a:t>
            </a:r>
          </a:p>
          <a:p>
            <a:pPr marL="230700" marR="0" indent="25400" defTabSz="601159">
              <a:lnSpc>
                <a:spcPct val="107000"/>
              </a:lnSpc>
              <a:tabLst>
                <a:tab pos="601159" algn="l"/>
              </a:tabLst>
            </a:pPr>
            <a:r>
              <a:rPr lang="fr" sz="2000">
                <a:solidFill>
                  <a:srgbClr val="63003C"/>
                </a:solidFill>
                <a:latin typeface="Calibri"/>
              </a:rPr>
              <a:t>-</a:t>
            </a:r>
            <a:r>
              <a:rPr lang="fr" sz="2000" b="1">
                <a:solidFill>
                  <a:srgbClr val="63003C"/>
                </a:solidFill>
                <a:latin typeface="Calibri"/>
              </a:rPr>
              <a:t>	Kiel </a:t>
            </a:r>
            <a:r>
              <a:rPr lang="fr" sz="2000">
                <a:solidFill>
                  <a:srgbClr val="63003C"/>
                </a:solidFill>
                <a:latin typeface="Calibri"/>
              </a:rPr>
              <a:t>Universitat - 2 places en Gestion (double diplôme de Licence) </a:t>
            </a:r>
            <a:r>
              <a:rPr lang="fr" sz="2000" i="1">
                <a:solidFill>
                  <a:srgbClr val="63003C"/>
                </a:solidFill>
                <a:latin typeface="Calibri"/>
              </a:rPr>
              <a:t>(cours en anglais et/ou en allemand)</a:t>
            </a:r>
          </a:p>
          <a:p>
            <a:pPr marL="1170500" marR="0" indent="-914400" defTabSz="1515559">
              <a:lnSpc>
                <a:spcPct val="115000"/>
              </a:lnSpc>
              <a:spcAft>
                <a:spcPts val="280"/>
              </a:spcAft>
              <a:tabLst>
                <a:tab pos="1515559" algn="l"/>
              </a:tabLst>
            </a:pPr>
            <a:r>
              <a:rPr lang="fr" sz="2000">
                <a:solidFill>
                  <a:srgbClr val="0070C0"/>
                </a:solidFill>
                <a:latin typeface="Calibri"/>
              </a:rPr>
              <a:t>-	Ludwig Maximilians Universitat </a:t>
            </a:r>
            <a:r>
              <a:rPr lang="fr" sz="2000" b="1">
                <a:solidFill>
                  <a:srgbClr val="0070C0"/>
                </a:solidFill>
                <a:latin typeface="Calibri"/>
              </a:rPr>
              <a:t>München </a:t>
            </a:r>
            <a:r>
              <a:rPr lang="fr" sz="2000" i="1">
                <a:solidFill>
                  <a:srgbClr val="63003C"/>
                </a:solidFill>
                <a:latin typeface="Calibri"/>
              </a:rPr>
              <a:t>(cours en allemand et en anglais)</a:t>
            </a:r>
          </a:p>
          <a:p>
            <a:pPr marL="0" marR="0" indent="266700"/>
            <a:r>
              <a:rPr lang="fr" sz="1400">
                <a:solidFill>
                  <a:srgbClr val="1F497D"/>
                </a:solidFill>
                <a:latin typeface="Candara"/>
              </a:rPr>
              <a:t>EUGLOH</a:t>
            </a:r>
          </a:p>
          <a:p>
            <a:pPr marL="0" marR="0" indent="0"/>
            <a:r>
              <a:rPr lang="fr" sz="450">
                <a:solidFill>
                  <a:srgbClr val="DC8455"/>
                </a:solidFill>
                <a:latin typeface="Arial"/>
              </a:rPr>
              <a:t>European University Alliance for Global Health</a:t>
            </a:r>
          </a:p>
        </p:txBody>
      </p:sp>
      <p:sp>
        <p:nvSpPr>
          <p:cNvPr id="8" name="Rectangle 7"/>
          <p:cNvSpPr/>
          <p:nvPr/>
        </p:nvSpPr>
        <p:spPr>
          <a:xfrm>
            <a:off x="8430768" y="6477000"/>
            <a:ext cx="173736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330523-7B98-496B-BDEE-C1E03D6F7AA5}"/>
              </a:ext>
            </a:extLst>
          </p:cNvPr>
          <p:cNvSpPr/>
          <p:nvPr/>
        </p:nvSpPr>
        <p:spPr>
          <a:xfrm>
            <a:off x="121920" y="301752"/>
            <a:ext cx="8979408" cy="586015"/>
          </a:xfrm>
          <a:prstGeom prst="rect">
            <a:avLst/>
          </a:prstGeom>
          <a:solidFill>
            <a:srgbClr val="63003B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3200" b="1" dirty="0">
                <a:solidFill>
                  <a:srgbClr val="FFFFFF"/>
                </a:solidFill>
                <a:latin typeface="Arial"/>
              </a:rPr>
              <a:t>2. </a:t>
            </a:r>
            <a:r>
              <a:rPr lang="fr" sz="2800" b="1" dirty="0">
                <a:solidFill>
                  <a:srgbClr val="FFFFFF"/>
                </a:solidFill>
                <a:latin typeface="Arial"/>
              </a:rPr>
              <a:t>Destinations proposées </a:t>
            </a:r>
            <a:r>
              <a:rPr lang="fr-FR" sz="2800" b="1" dirty="0">
                <a:solidFill>
                  <a:srgbClr val="FFFFFF"/>
                </a:solidFill>
                <a:latin typeface="Arial"/>
              </a:rPr>
              <a:t>en économie-gestion</a:t>
            </a:r>
            <a:endParaRPr lang="fr" sz="2800" b="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352" y="1350264"/>
            <a:ext cx="2932176" cy="195681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352" y="4288536"/>
            <a:ext cx="2932176" cy="19903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5384" y="1767840"/>
            <a:ext cx="4669536" cy="165811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280"/>
              </a:spcAft>
            </a:pPr>
            <a:r>
              <a:rPr lang="fr" sz="2000" b="1" dirty="0">
                <a:solidFill>
                  <a:srgbClr val="63003C"/>
                </a:solidFill>
                <a:latin typeface="Calibri"/>
              </a:rPr>
              <a:t>Belgique</a:t>
            </a:r>
          </a:p>
          <a:p>
            <a:pPr marL="0" marR="0" indent="0" defTabSz="509016">
              <a:tabLst>
                <a:tab pos="509016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-Katholieke Universieit Leuven/</a:t>
            </a:r>
            <a:r>
              <a:rPr lang="fr" sz="2000" b="1" dirty="0">
                <a:solidFill>
                  <a:srgbClr val="63003C"/>
                </a:solidFill>
                <a:latin typeface="Calibri"/>
              </a:rPr>
              <a:t>Bruxelles 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–</a:t>
            </a:r>
          </a:p>
          <a:p>
            <a:pPr marL="0" marR="0" indent="0" defTabSz="509016">
              <a:tabLst>
                <a:tab pos="509016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3 places en Eco-Gestion </a:t>
            </a:r>
            <a:r>
              <a:rPr lang="fr" sz="2000" i="1" dirty="0">
                <a:solidFill>
                  <a:srgbClr val="63003C"/>
                </a:solidFill>
                <a:latin typeface="Calibri"/>
              </a:rPr>
              <a:t>(cours en anglais)</a:t>
            </a:r>
          </a:p>
          <a:p>
            <a:pPr marL="0" marR="0" indent="0"/>
            <a:r>
              <a:rPr lang="fr" sz="2000" b="1" dirty="0">
                <a:solidFill>
                  <a:srgbClr val="63003C"/>
                </a:solidFill>
                <a:latin typeface="Calibri"/>
              </a:rPr>
              <a:t>Espagne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040" y="3165037"/>
            <a:ext cx="4840224" cy="300228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defTabSz="509016">
              <a:lnSpc>
                <a:spcPct val="97000"/>
              </a:lnSpc>
              <a:tabLst>
                <a:tab pos="509016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- </a:t>
            </a:r>
            <a:r>
              <a:rPr lang="fr" sz="2000" b="1" dirty="0">
                <a:solidFill>
                  <a:srgbClr val="63003C"/>
                </a:solidFill>
                <a:latin typeface="Calibri"/>
              </a:rPr>
              <a:t>Universidad Carlos III de Madrid 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-</a:t>
            </a:r>
          </a:p>
          <a:p>
            <a:pPr defTabSz="509016">
              <a:lnSpc>
                <a:spcPct val="97000"/>
              </a:lnSpc>
              <a:tabLst>
                <a:tab pos="509016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2 places en Economie (cours en espagnol et en anglais)</a:t>
            </a:r>
          </a:p>
          <a:p>
            <a:pPr defTabSz="509016">
              <a:lnSpc>
                <a:spcPct val="97000"/>
              </a:lnSpc>
              <a:tabLst>
                <a:tab pos="509016" algn="l"/>
              </a:tabLst>
            </a:pPr>
            <a:endParaRPr lang="fr" sz="2000" dirty="0">
              <a:solidFill>
                <a:srgbClr val="63003C"/>
              </a:solidFill>
              <a:latin typeface="Calibri"/>
            </a:endParaRPr>
          </a:p>
          <a:p>
            <a:pPr defTabSz="509016">
              <a:lnSpc>
                <a:spcPct val="97000"/>
              </a:lnSpc>
              <a:tabLst>
                <a:tab pos="509016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- Universidad </a:t>
            </a:r>
            <a:r>
              <a:rPr lang="fr" sz="2000" b="1" dirty="0">
                <a:solidFill>
                  <a:srgbClr val="63003C"/>
                </a:solidFill>
                <a:latin typeface="Calibri"/>
              </a:rPr>
              <a:t>de Valencia -</a:t>
            </a:r>
          </a:p>
          <a:p>
            <a:pPr defTabSz="509016">
              <a:lnSpc>
                <a:spcPct val="97000"/>
              </a:lnSpc>
              <a:tabLst>
                <a:tab pos="509016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2 place</a:t>
            </a:r>
            <a:r>
              <a:rPr lang="fr-FR" sz="2000" dirty="0">
                <a:solidFill>
                  <a:srgbClr val="63003C"/>
                </a:solidFill>
                <a:latin typeface="Calibri"/>
              </a:rPr>
              <a:t>s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 (cours en espagnol et en anglais)</a:t>
            </a:r>
          </a:p>
          <a:p>
            <a:pPr defTabSz="509016">
              <a:lnSpc>
                <a:spcPct val="97000"/>
              </a:lnSpc>
              <a:tabLst>
                <a:tab pos="509016" algn="l"/>
              </a:tabLst>
            </a:pPr>
            <a:endParaRPr lang="fr" sz="2000" dirty="0">
              <a:solidFill>
                <a:srgbClr val="63003C"/>
              </a:solidFill>
              <a:latin typeface="Calibri"/>
            </a:endParaRPr>
          </a:p>
          <a:p>
            <a:pPr defTabSz="509016">
              <a:lnSpc>
                <a:spcPct val="97000"/>
              </a:lnSpc>
              <a:tabLst>
                <a:tab pos="509016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- Universidad </a:t>
            </a:r>
            <a:r>
              <a:rPr lang="fr" sz="2000" b="1" dirty="0">
                <a:solidFill>
                  <a:srgbClr val="63003C"/>
                </a:solidFill>
                <a:latin typeface="Calibri"/>
              </a:rPr>
              <a:t>Rey Juan Carlos 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(Madrid) – </a:t>
            </a:r>
          </a:p>
          <a:p>
            <a:pPr defTabSz="509016">
              <a:lnSpc>
                <a:spcPct val="97000"/>
              </a:lnSpc>
              <a:tabLst>
                <a:tab pos="509016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2 places (cours en espagnol et en anglais) surtout cours d'Economie</a:t>
            </a:r>
          </a:p>
        </p:txBody>
      </p:sp>
      <p:sp>
        <p:nvSpPr>
          <p:cNvPr id="9" name="Rectangle 8"/>
          <p:cNvSpPr/>
          <p:nvPr/>
        </p:nvSpPr>
        <p:spPr>
          <a:xfrm>
            <a:off x="8430768" y="6477000"/>
            <a:ext cx="173736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CFCA6-A77C-459A-A3A9-1B5C965020C7}"/>
              </a:ext>
            </a:extLst>
          </p:cNvPr>
          <p:cNvSpPr/>
          <p:nvPr/>
        </p:nvSpPr>
        <p:spPr>
          <a:xfrm>
            <a:off x="121920" y="301752"/>
            <a:ext cx="8979408" cy="586015"/>
          </a:xfrm>
          <a:prstGeom prst="rect">
            <a:avLst/>
          </a:prstGeom>
          <a:solidFill>
            <a:srgbClr val="63003B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3200" b="1" dirty="0">
                <a:solidFill>
                  <a:srgbClr val="FFFFFF"/>
                </a:solidFill>
                <a:latin typeface="Arial"/>
              </a:rPr>
              <a:t>2. </a:t>
            </a:r>
            <a:r>
              <a:rPr lang="fr" sz="2800" b="1" dirty="0">
                <a:solidFill>
                  <a:srgbClr val="FFFFFF"/>
                </a:solidFill>
                <a:latin typeface="Arial"/>
              </a:rPr>
              <a:t>Destinations proposées </a:t>
            </a:r>
            <a:r>
              <a:rPr lang="fr-FR" sz="2800" b="1" dirty="0">
                <a:solidFill>
                  <a:srgbClr val="FFFFFF"/>
                </a:solidFill>
                <a:latin typeface="Arial"/>
              </a:rPr>
              <a:t>en économie-gestion</a:t>
            </a:r>
            <a:endParaRPr lang="fr" sz="2800" b="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408" y="1700784"/>
            <a:ext cx="3169920" cy="16306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608" y="4288536"/>
            <a:ext cx="2932176" cy="19629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2232" y="1648967"/>
            <a:ext cx="5562600" cy="203526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210"/>
              </a:spcAft>
            </a:pPr>
            <a:r>
              <a:rPr lang="fr" sz="2000" b="1" dirty="0">
                <a:solidFill>
                  <a:srgbClr val="63003C"/>
                </a:solidFill>
                <a:latin typeface="Calibri"/>
              </a:rPr>
              <a:t>Italie</a:t>
            </a:r>
          </a:p>
          <a:p>
            <a:pPr marL="0" marR="0" indent="0" defTabSz="347472">
              <a:spcAft>
                <a:spcPts val="210"/>
              </a:spcAft>
              <a:tabLst>
                <a:tab pos="347472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-	Universita degli studi di </a:t>
            </a:r>
            <a:r>
              <a:rPr lang="fr" sz="2000" b="1" dirty="0">
                <a:solidFill>
                  <a:srgbClr val="63003C"/>
                </a:solidFill>
                <a:latin typeface="Calibri"/>
              </a:rPr>
              <a:t>Bari 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(3 places)</a:t>
            </a:r>
          </a:p>
          <a:p>
            <a:pPr marL="0" marR="0" indent="0" defTabSz="347472">
              <a:tabLst>
                <a:tab pos="347472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-	Universita degli studi di </a:t>
            </a:r>
            <a:r>
              <a:rPr lang="fr" sz="2000" b="1" dirty="0">
                <a:solidFill>
                  <a:srgbClr val="63003C"/>
                </a:solidFill>
                <a:latin typeface="Calibri"/>
              </a:rPr>
              <a:t>Milano 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- Bicocca - 1 place</a:t>
            </a:r>
          </a:p>
          <a:p>
            <a:pPr marL="0" marR="0" indent="342900">
              <a:lnSpc>
                <a:spcPct val="97000"/>
              </a:lnSpc>
              <a:spcAft>
                <a:spcPts val="210"/>
              </a:spcAft>
            </a:pPr>
            <a:r>
              <a:rPr lang="fr" sz="2000" i="1" dirty="0">
                <a:solidFill>
                  <a:srgbClr val="63003C"/>
                </a:solidFill>
                <a:latin typeface="Calibri"/>
              </a:rPr>
              <a:t>(cours en italien et/ou en anglais)</a:t>
            </a:r>
          </a:p>
          <a:p>
            <a:pPr marL="342900" marR="0" indent="-342900" defTabSz="347472">
              <a:buFontTx/>
              <a:buChar char="-"/>
              <a:tabLst>
                <a:tab pos="347472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Universita </a:t>
            </a:r>
            <a:r>
              <a:rPr lang="fr" sz="2000" b="1" dirty="0">
                <a:solidFill>
                  <a:srgbClr val="63003C"/>
                </a:solidFill>
                <a:latin typeface="Calibri"/>
              </a:rPr>
              <a:t>Roma III 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(2 places - cours en italien </a:t>
            </a:r>
            <a:r>
              <a:rPr lang="fr-FR" sz="2000" dirty="0">
                <a:solidFill>
                  <a:srgbClr val="63003C"/>
                </a:solidFill>
                <a:latin typeface="Calibri"/>
              </a:rPr>
              <a:t>)</a:t>
            </a:r>
          </a:p>
          <a:p>
            <a:pPr marL="342900" marR="0" indent="-342900" defTabSz="347472">
              <a:buFontTx/>
              <a:buChar char="-"/>
              <a:tabLst>
                <a:tab pos="347472" algn="l"/>
              </a:tabLst>
            </a:pPr>
            <a:r>
              <a:rPr lang="fr" sz="2000" dirty="0">
                <a:solidFill>
                  <a:srgbClr val="63003C"/>
                </a:solidFill>
              </a:rPr>
              <a:t>Universita </a:t>
            </a:r>
            <a:r>
              <a:rPr lang="fr-FR" sz="2000" b="1" dirty="0">
                <a:solidFill>
                  <a:srgbClr val="63003C"/>
                </a:solidFill>
              </a:rPr>
              <a:t>Di Torino </a:t>
            </a:r>
            <a:r>
              <a:rPr lang="fr" sz="2000" dirty="0">
                <a:solidFill>
                  <a:srgbClr val="63003C"/>
                </a:solidFill>
              </a:rPr>
              <a:t>(4 places </a:t>
            </a:r>
            <a:r>
              <a:rPr lang="fr-FR" sz="2000" dirty="0">
                <a:solidFill>
                  <a:srgbClr val="63003C"/>
                </a:solidFill>
              </a:rPr>
              <a:t>niveau licence </a:t>
            </a:r>
            <a:r>
              <a:rPr lang="fr" sz="2000" dirty="0">
                <a:solidFill>
                  <a:srgbClr val="63003C"/>
                </a:solidFill>
              </a:rPr>
              <a:t>-2 </a:t>
            </a:r>
            <a:r>
              <a:rPr lang="fr-FR" sz="2000" dirty="0">
                <a:solidFill>
                  <a:srgbClr val="63003C"/>
                </a:solidFill>
              </a:rPr>
              <a:t>places niveau master -</a:t>
            </a:r>
            <a:r>
              <a:rPr lang="fr" sz="2000" dirty="0">
                <a:solidFill>
                  <a:srgbClr val="63003C"/>
                </a:solidFill>
              </a:rPr>
              <a:t> cours en italien </a:t>
            </a:r>
            <a:r>
              <a:rPr lang="fr-FR" sz="2000" dirty="0">
                <a:solidFill>
                  <a:srgbClr val="63003C"/>
                </a:solidFill>
              </a:rPr>
              <a:t>)</a:t>
            </a:r>
            <a:endParaRPr lang="fr" sz="2000" dirty="0">
              <a:solidFill>
                <a:srgbClr val="63003C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2232" y="4514088"/>
            <a:ext cx="4861560" cy="203911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115000"/>
              </a:lnSpc>
            </a:pPr>
            <a:r>
              <a:rPr lang="fr" sz="2000" b="1" dirty="0">
                <a:solidFill>
                  <a:srgbClr val="63003C"/>
                </a:solidFill>
                <a:latin typeface="Calibri"/>
              </a:rPr>
              <a:t>Portugal</a:t>
            </a:r>
          </a:p>
          <a:p>
            <a:pPr marL="0" marR="0" indent="0" defTabSz="347472">
              <a:lnSpc>
                <a:spcPct val="115000"/>
              </a:lnSpc>
              <a:tabLst>
                <a:tab pos="347472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-	Universidade de Lisboa (ISEG) - 2 places </a:t>
            </a:r>
            <a:r>
              <a:rPr lang="fr" sz="2000" i="1" dirty="0">
                <a:solidFill>
                  <a:srgbClr val="63003C"/>
                </a:solidFill>
                <a:latin typeface="Calibri"/>
              </a:rPr>
              <a:t>(cours en portugais et en anglais)</a:t>
            </a:r>
          </a:p>
          <a:p>
            <a:pPr marL="0" marR="0" indent="0" defTabSz="347472">
              <a:lnSpc>
                <a:spcPct val="115000"/>
              </a:lnSpc>
              <a:tabLst>
                <a:tab pos="347472" algn="l"/>
              </a:tabLst>
            </a:pPr>
            <a:r>
              <a:rPr lang="fr" sz="2000" dirty="0">
                <a:solidFill>
                  <a:srgbClr val="0070C0"/>
                </a:solidFill>
                <a:latin typeface="Calibri"/>
              </a:rPr>
              <a:t>-</a:t>
            </a:r>
            <a:r>
              <a:rPr lang="fr" sz="2000" b="1" dirty="0">
                <a:solidFill>
                  <a:srgbClr val="0070C0"/>
                </a:solidFill>
                <a:latin typeface="Calibri"/>
              </a:rPr>
              <a:t>	Universidade de Porto 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- 4 places</a:t>
            </a:r>
          </a:p>
          <a:p>
            <a:pPr marL="0" marR="0" indent="0">
              <a:lnSpc>
                <a:spcPct val="115000"/>
              </a:lnSpc>
            </a:pPr>
            <a:r>
              <a:rPr lang="fr" sz="2000" i="1" dirty="0">
                <a:solidFill>
                  <a:srgbClr val="63003C"/>
                </a:solidFill>
                <a:latin typeface="Calibri"/>
              </a:rPr>
              <a:t>(cours en portugais et en anglais)</a:t>
            </a:r>
          </a:p>
          <a:p>
            <a:pPr marL="3850200" marR="0" indent="0"/>
            <a:r>
              <a:rPr lang="fr" sz="1400" dirty="0">
                <a:solidFill>
                  <a:srgbClr val="1F497D"/>
                </a:solidFill>
                <a:latin typeface="Candara"/>
              </a:rPr>
              <a:t>EUGLOH</a:t>
            </a:r>
          </a:p>
          <a:p>
            <a:pPr marL="3596200" marR="0" indent="0"/>
            <a:r>
              <a:rPr lang="fr" sz="450" dirty="0">
                <a:solidFill>
                  <a:srgbClr val="DC8455"/>
                </a:solidFill>
                <a:latin typeface="Arial"/>
              </a:rPr>
              <a:t>European University Alliance for Global Health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30768" y="6477000"/>
            <a:ext cx="173736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23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53CA07-3417-4F0B-9614-887140AEDBD9}"/>
              </a:ext>
            </a:extLst>
          </p:cNvPr>
          <p:cNvSpPr/>
          <p:nvPr/>
        </p:nvSpPr>
        <p:spPr>
          <a:xfrm>
            <a:off x="121920" y="301752"/>
            <a:ext cx="8979408" cy="586015"/>
          </a:xfrm>
          <a:prstGeom prst="rect">
            <a:avLst/>
          </a:prstGeom>
          <a:solidFill>
            <a:srgbClr val="63003B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3200" b="1" dirty="0">
                <a:solidFill>
                  <a:srgbClr val="FFFFFF"/>
                </a:solidFill>
                <a:latin typeface="Arial"/>
              </a:rPr>
              <a:t>2. </a:t>
            </a:r>
            <a:r>
              <a:rPr lang="fr" sz="2800" b="1" dirty="0">
                <a:solidFill>
                  <a:srgbClr val="FFFFFF"/>
                </a:solidFill>
                <a:latin typeface="Arial"/>
              </a:rPr>
              <a:t>Destinations proposées </a:t>
            </a:r>
            <a:r>
              <a:rPr lang="fr-FR" sz="2800" b="1" dirty="0">
                <a:solidFill>
                  <a:srgbClr val="FFFFFF"/>
                </a:solidFill>
                <a:latin typeface="Arial"/>
              </a:rPr>
              <a:t>en économie-gestion</a:t>
            </a:r>
            <a:endParaRPr lang="fr" sz="2800" b="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912" y="2462784"/>
            <a:ext cx="460248" cy="3200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976" y="4663440"/>
            <a:ext cx="441960" cy="304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3944" y="2353056"/>
            <a:ext cx="667512" cy="21640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endParaRPr lang="fr" sz="2000" b="1" dirty="0">
              <a:solidFill>
                <a:srgbClr val="63003C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0088" y="2788920"/>
            <a:ext cx="1237488" cy="27127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fr" sz="1400">
                <a:solidFill>
                  <a:srgbClr val="1F497D"/>
                </a:solidFill>
                <a:latin typeface="Candara"/>
              </a:rPr>
              <a:t>EUGLOH</a:t>
            </a:r>
          </a:p>
          <a:p>
            <a:pPr marL="0" marR="0" indent="0" algn="ctr"/>
            <a:r>
              <a:rPr lang="fr" sz="450">
                <a:solidFill>
                  <a:srgbClr val="DC8455"/>
                </a:solidFill>
                <a:latin typeface="Arial"/>
              </a:rPr>
              <a:t>European University Alliance for Global Health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3803" y="3373011"/>
            <a:ext cx="4376928" cy="61874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210"/>
              </a:spcAft>
            </a:pPr>
            <a:r>
              <a:rPr lang="fr" sz="2000" b="1" dirty="0">
                <a:solidFill>
                  <a:srgbClr val="63003C"/>
                </a:solidFill>
                <a:latin typeface="Calibri"/>
              </a:rPr>
              <a:t>Hongrie</a:t>
            </a:r>
          </a:p>
          <a:p>
            <a:pPr marL="0" marR="0" indent="0" defTabSz="356616">
              <a:tabLst>
                <a:tab pos="356616" algn="l"/>
              </a:tabLst>
            </a:pPr>
            <a:r>
              <a:rPr lang="fr" sz="2000" dirty="0">
                <a:solidFill>
                  <a:srgbClr val="0070C0"/>
                </a:solidFill>
                <a:latin typeface="Calibri"/>
              </a:rPr>
              <a:t>-</a:t>
            </a:r>
            <a:r>
              <a:rPr lang="fr" sz="2000" b="1" dirty="0">
                <a:solidFill>
                  <a:srgbClr val="0070C0"/>
                </a:solidFill>
                <a:latin typeface="Calibri"/>
              </a:rPr>
              <a:t>	University of Szeged 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- </a:t>
            </a:r>
            <a:r>
              <a:rPr lang="fr" sz="2000" dirty="0">
                <a:solidFill>
                  <a:srgbClr val="0070C0"/>
                </a:solidFill>
                <a:latin typeface="Calibri"/>
              </a:rPr>
              <a:t>cours en anglais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74280" y="4983480"/>
            <a:ext cx="694944" cy="17373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 algn="r"/>
            <a:r>
              <a:rPr lang="fr" sz="1400">
                <a:solidFill>
                  <a:srgbClr val="1F497D"/>
                </a:solidFill>
                <a:latin typeface="Candara"/>
              </a:rPr>
              <a:t>EUGLOH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06056" y="5160264"/>
            <a:ext cx="1237488" cy="9448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450">
                <a:solidFill>
                  <a:srgbClr val="DC8455"/>
                </a:solidFill>
                <a:latin typeface="Arial"/>
              </a:rPr>
              <a:t>European University Alliance for Global Health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30768" y="6477000"/>
            <a:ext cx="176784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24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3BB0A0-D351-479A-B39A-898E5B665716}"/>
              </a:ext>
            </a:extLst>
          </p:cNvPr>
          <p:cNvSpPr/>
          <p:nvPr/>
        </p:nvSpPr>
        <p:spPr>
          <a:xfrm>
            <a:off x="121920" y="301752"/>
            <a:ext cx="8979408" cy="586015"/>
          </a:xfrm>
          <a:prstGeom prst="rect">
            <a:avLst/>
          </a:prstGeom>
          <a:solidFill>
            <a:srgbClr val="63003B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3200" b="1" dirty="0">
                <a:solidFill>
                  <a:srgbClr val="FFFFFF"/>
                </a:solidFill>
                <a:latin typeface="Arial"/>
              </a:rPr>
              <a:t>2. </a:t>
            </a:r>
            <a:r>
              <a:rPr lang="fr" sz="2800" b="1" dirty="0">
                <a:solidFill>
                  <a:srgbClr val="FFFFFF"/>
                </a:solidFill>
                <a:latin typeface="Arial"/>
              </a:rPr>
              <a:t>Destinations proposées </a:t>
            </a:r>
            <a:r>
              <a:rPr lang="fr-FR" sz="2800" b="1" dirty="0">
                <a:solidFill>
                  <a:srgbClr val="FFFFFF"/>
                </a:solidFill>
                <a:latin typeface="Arial"/>
              </a:rPr>
              <a:t>en économie-gestion</a:t>
            </a:r>
            <a:endParaRPr lang="fr" sz="2800" b="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704" y="1517904"/>
            <a:ext cx="3499104" cy="13563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80" y="3240024"/>
            <a:ext cx="3398520" cy="10302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312" y="4492752"/>
            <a:ext cx="2612136" cy="17586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2440" y="1972056"/>
            <a:ext cx="4093464" cy="50901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fr" sz="1800" b="1">
                <a:solidFill>
                  <a:srgbClr val="63003C"/>
                </a:solidFill>
                <a:latin typeface="Calibri"/>
              </a:rPr>
              <a:t>Brésil</a:t>
            </a:r>
          </a:p>
          <a:p>
            <a:pPr marL="0" marR="0" indent="0">
              <a:lnSpc>
                <a:spcPct val="96000"/>
              </a:lnSpc>
            </a:pPr>
            <a:r>
              <a:rPr lang="fr" sz="1800">
                <a:solidFill>
                  <a:srgbClr val="63003C"/>
                </a:solidFill>
                <a:latin typeface="Calibri"/>
              </a:rPr>
              <a:t>Université de Sao Paulo </a:t>
            </a:r>
            <a:r>
              <a:rPr lang="fr" sz="1800" i="1">
                <a:solidFill>
                  <a:srgbClr val="63003C"/>
                </a:solidFill>
                <a:latin typeface="Calibri"/>
              </a:rPr>
              <a:t>(cours en portugais)</a:t>
            </a:r>
          </a:p>
        </p:txBody>
      </p:sp>
      <p:sp>
        <p:nvSpPr>
          <p:cNvPr id="9" name="Rectangle 8"/>
          <p:cNvSpPr/>
          <p:nvPr/>
        </p:nvSpPr>
        <p:spPr>
          <a:xfrm>
            <a:off x="472440" y="3343656"/>
            <a:ext cx="2846832" cy="78333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7000"/>
              </a:lnSpc>
            </a:pPr>
            <a:r>
              <a:rPr lang="fr" sz="1800" b="1">
                <a:solidFill>
                  <a:srgbClr val="63003C"/>
                </a:solidFill>
                <a:latin typeface="Calibri"/>
              </a:rPr>
              <a:t>Pérou</a:t>
            </a:r>
          </a:p>
          <a:p>
            <a:pPr marL="869256" marR="0" indent="-914400">
              <a:lnSpc>
                <a:spcPct val="97000"/>
              </a:lnSpc>
            </a:pPr>
            <a:r>
              <a:rPr lang="fr" sz="1800">
                <a:solidFill>
                  <a:srgbClr val="63003C"/>
                </a:solidFill>
                <a:latin typeface="Calibri"/>
              </a:rPr>
              <a:t>Université San Marcos de Lima </a:t>
            </a:r>
            <a:r>
              <a:rPr lang="fr" sz="1800" i="1">
                <a:solidFill>
                  <a:srgbClr val="63003C"/>
                </a:solidFill>
                <a:latin typeface="Calibri"/>
              </a:rPr>
              <a:t>(cours en espagnol)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3296" y="4989576"/>
            <a:ext cx="3197352" cy="78333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7000"/>
              </a:lnSpc>
            </a:pPr>
            <a:r>
              <a:rPr lang="fr" sz="1800" b="1">
                <a:solidFill>
                  <a:srgbClr val="63003C"/>
                </a:solidFill>
                <a:latin typeface="Calibri"/>
              </a:rPr>
              <a:t>Colombie - Bogotà</a:t>
            </a:r>
          </a:p>
          <a:p>
            <a:pPr marL="878400" marR="0" indent="-914400">
              <a:lnSpc>
                <a:spcPct val="97000"/>
              </a:lnSpc>
            </a:pPr>
            <a:r>
              <a:rPr lang="fr" sz="1800">
                <a:solidFill>
                  <a:srgbClr val="63003C"/>
                </a:solidFill>
                <a:latin typeface="Calibri"/>
              </a:rPr>
              <a:t>Universidad Nacional de Colombia </a:t>
            </a:r>
            <a:r>
              <a:rPr lang="fr" sz="1800" i="1">
                <a:solidFill>
                  <a:srgbClr val="63003C"/>
                </a:solidFill>
                <a:latin typeface="Calibri"/>
              </a:rPr>
              <a:t>(cours en espagnol)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30768" y="6477000"/>
            <a:ext cx="173736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D048AF-3C61-4EF9-9E2F-2815FE83AA2D}"/>
              </a:ext>
            </a:extLst>
          </p:cNvPr>
          <p:cNvSpPr/>
          <p:nvPr/>
        </p:nvSpPr>
        <p:spPr>
          <a:xfrm>
            <a:off x="121920" y="301752"/>
            <a:ext cx="8979408" cy="586015"/>
          </a:xfrm>
          <a:prstGeom prst="rect">
            <a:avLst/>
          </a:prstGeom>
          <a:solidFill>
            <a:srgbClr val="63003B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3200" b="1" dirty="0">
                <a:solidFill>
                  <a:srgbClr val="FFFFFF"/>
                </a:solidFill>
                <a:latin typeface="Arial"/>
              </a:rPr>
              <a:t>2. </a:t>
            </a:r>
            <a:r>
              <a:rPr lang="fr" sz="2800" b="1" dirty="0">
                <a:solidFill>
                  <a:srgbClr val="FFFFFF"/>
                </a:solidFill>
                <a:latin typeface="Arial"/>
              </a:rPr>
              <a:t>Destinations proposées </a:t>
            </a:r>
            <a:r>
              <a:rPr lang="fr-FR" sz="2800" b="1" dirty="0">
                <a:solidFill>
                  <a:srgbClr val="FFFFFF"/>
                </a:solidFill>
                <a:latin typeface="Arial"/>
              </a:rPr>
              <a:t>en économie-gestion</a:t>
            </a:r>
            <a:endParaRPr lang="fr" sz="2800" b="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2633472"/>
            <a:ext cx="4413570" cy="194302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144" y="3569208"/>
            <a:ext cx="3810000" cy="25267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24" y="320040"/>
            <a:ext cx="9129776" cy="792480"/>
          </a:xfrm>
          <a:prstGeom prst="rect">
            <a:avLst/>
          </a:prstGeom>
          <a:solidFill>
            <a:srgbClr val="63003B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fr" sz="3200" b="1" dirty="0">
                <a:solidFill>
                  <a:srgbClr val="FFFFFF"/>
                </a:solidFill>
                <a:latin typeface="Arial"/>
              </a:rPr>
              <a:t>AUSTRALIE</a:t>
            </a:r>
          </a:p>
        </p:txBody>
      </p:sp>
      <p:sp>
        <p:nvSpPr>
          <p:cNvPr id="8" name="Rectangle 7"/>
          <p:cNvSpPr/>
          <p:nvPr/>
        </p:nvSpPr>
        <p:spPr>
          <a:xfrm>
            <a:off x="326136" y="1420368"/>
            <a:ext cx="777240" cy="17678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600" b="1">
                <a:solidFill>
                  <a:srgbClr val="63003C"/>
                </a:solidFill>
                <a:latin typeface="Calibri"/>
              </a:rPr>
              <a:t>Australie</a:t>
            </a:r>
          </a:p>
        </p:txBody>
      </p:sp>
      <p:sp>
        <p:nvSpPr>
          <p:cNvPr id="9" name="Rectangle 8"/>
          <p:cNvSpPr/>
          <p:nvPr/>
        </p:nvSpPr>
        <p:spPr>
          <a:xfrm>
            <a:off x="332232" y="1795272"/>
            <a:ext cx="85344" cy="4876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fr" sz="1600">
                <a:solidFill>
                  <a:srgbClr val="63003C"/>
                </a:solidFill>
                <a:latin typeface="Calibri"/>
              </a:rPr>
              <a:t>-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7576" y="1796796"/>
            <a:ext cx="1780032" cy="2103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600" b="1" dirty="0">
                <a:solidFill>
                  <a:srgbClr val="63003C"/>
                </a:solidFill>
                <a:latin typeface="Calibri"/>
              </a:rPr>
              <a:t>Université de Sydney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9184" y="2005584"/>
            <a:ext cx="7723632" cy="48768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210"/>
              </a:spcAft>
            </a:pPr>
            <a:r>
              <a:rPr lang="fr" sz="1600" dirty="0">
                <a:solidFill>
                  <a:srgbClr val="63003C"/>
                </a:solidFill>
                <a:latin typeface="Calibri"/>
              </a:rPr>
              <a:t>Accord bilatéral a confirmer car en cours de renégociation 1 ou 2 places pour l’Université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0768" y="6477000"/>
            <a:ext cx="176784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886587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24" y="161544"/>
            <a:ext cx="9129776" cy="792480"/>
          </a:xfrm>
          <a:prstGeom prst="rect">
            <a:avLst/>
          </a:prstGeom>
          <a:solidFill>
            <a:srgbClr val="63003B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fr-FR" sz="3200" b="1" dirty="0">
                <a:solidFill>
                  <a:srgbClr val="FFFFFF"/>
                </a:solidFill>
                <a:latin typeface="Arial"/>
              </a:rPr>
              <a:t>ASIE</a:t>
            </a:r>
            <a:endParaRPr lang="fr" sz="32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136" y="1420368"/>
            <a:ext cx="1871472" cy="2103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-FR" sz="1600" b="1" dirty="0">
                <a:solidFill>
                  <a:srgbClr val="63003C"/>
                </a:solidFill>
                <a:latin typeface="Calibri"/>
              </a:rPr>
              <a:t>TAIWAN</a:t>
            </a:r>
            <a:endParaRPr lang="fr" sz="1600" b="1" dirty="0">
              <a:solidFill>
                <a:srgbClr val="63003C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232" y="1795272"/>
            <a:ext cx="85344" cy="4876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fr" sz="1600">
                <a:solidFill>
                  <a:srgbClr val="63003C"/>
                </a:solidFill>
                <a:latin typeface="Calibri"/>
              </a:rPr>
              <a:t>-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7576" y="1796796"/>
            <a:ext cx="3248902" cy="20878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600" b="1" dirty="0">
                <a:solidFill>
                  <a:srgbClr val="63003C"/>
                </a:solidFill>
                <a:latin typeface="Calibri"/>
              </a:rPr>
              <a:t>Université National Chiao Tung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9184" y="2005584"/>
            <a:ext cx="7723632" cy="157848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210"/>
              </a:spcAft>
            </a:pPr>
            <a:r>
              <a:rPr lang="fr-FR" sz="1600" dirty="0">
                <a:solidFill>
                  <a:srgbClr val="63003C"/>
                </a:solidFill>
                <a:latin typeface="Calibri"/>
              </a:rPr>
              <a:t>Cours en Economie-Gestion : 5 places pour toute l’Université Paris-Saclay</a:t>
            </a:r>
          </a:p>
          <a:p>
            <a:pPr marL="0" marR="0" indent="0">
              <a:spcAft>
                <a:spcPts val="210"/>
              </a:spcAft>
            </a:pPr>
            <a:endParaRPr lang="fr-FR" sz="1600" dirty="0">
              <a:solidFill>
                <a:srgbClr val="63003C"/>
              </a:solidFill>
              <a:latin typeface="Calibri"/>
            </a:endParaRPr>
          </a:p>
          <a:p>
            <a:pPr marR="0">
              <a:spcAft>
                <a:spcPts val="210"/>
              </a:spcAft>
            </a:pPr>
            <a:r>
              <a:rPr lang="fr-FR" sz="1600" b="1" dirty="0">
                <a:solidFill>
                  <a:srgbClr val="63003C"/>
                </a:solidFill>
                <a:latin typeface="Calibri"/>
              </a:rPr>
              <a:t>-Université Nationale de Taiwan : </a:t>
            </a:r>
          </a:p>
          <a:p>
            <a:pPr>
              <a:spcAft>
                <a:spcPts val="210"/>
              </a:spcAft>
            </a:pPr>
            <a:r>
              <a:rPr lang="fr-FR" sz="1600" i="1" dirty="0">
                <a:solidFill>
                  <a:srgbClr val="63003C"/>
                </a:solidFill>
                <a:latin typeface="Calibri"/>
              </a:rPr>
              <a:t>Sous réserve du feu vert du partenaire </a:t>
            </a:r>
            <a:r>
              <a:rPr lang="fr-FR" sz="1600" b="1" dirty="0">
                <a:solidFill>
                  <a:srgbClr val="63003C"/>
                </a:solidFill>
                <a:latin typeface="Calibri"/>
              </a:rPr>
              <a:t>: 4 places </a:t>
            </a:r>
            <a:r>
              <a:rPr lang="fr-FR" sz="1600" dirty="0">
                <a:solidFill>
                  <a:srgbClr val="63003C"/>
                </a:solidFill>
              </a:rPr>
              <a:t>pour toute l’Université Paris-Saclay</a:t>
            </a:r>
          </a:p>
          <a:p>
            <a:pPr marR="0">
              <a:spcAft>
                <a:spcPts val="210"/>
              </a:spcAft>
            </a:pPr>
            <a:endParaRPr lang="fr-FR" sz="1600" dirty="0">
              <a:solidFill>
                <a:srgbClr val="63003C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30768" y="6477000"/>
            <a:ext cx="176784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20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4E51B0A-5DF1-4642-97FC-8AC12E6AE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36" y="3745612"/>
            <a:ext cx="3011868" cy="172753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E19BDEA-EA5B-481F-B363-9B37128AB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124" y="3745612"/>
            <a:ext cx="2862863" cy="190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99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24" y="161544"/>
            <a:ext cx="9129776" cy="792480"/>
          </a:xfrm>
          <a:prstGeom prst="rect">
            <a:avLst/>
          </a:prstGeom>
          <a:solidFill>
            <a:srgbClr val="63003B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fr-FR" sz="3200" b="1" dirty="0">
                <a:solidFill>
                  <a:srgbClr val="FFFFFF"/>
                </a:solidFill>
                <a:latin typeface="Arial"/>
              </a:rPr>
              <a:t>ASIE</a:t>
            </a:r>
            <a:endParaRPr lang="fr" sz="32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136" y="1420368"/>
            <a:ext cx="1871472" cy="2103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-FR" sz="1600" b="1" dirty="0">
                <a:solidFill>
                  <a:srgbClr val="63003C"/>
                </a:solidFill>
                <a:latin typeface="Calibri"/>
              </a:rPr>
              <a:t>JAPON</a:t>
            </a:r>
            <a:endParaRPr lang="fr" sz="1600" b="1" dirty="0">
              <a:solidFill>
                <a:srgbClr val="63003C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232" y="1795272"/>
            <a:ext cx="85344" cy="4876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fr" sz="1600">
                <a:solidFill>
                  <a:srgbClr val="63003C"/>
                </a:solidFill>
                <a:latin typeface="Calibri"/>
              </a:rPr>
              <a:t>-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7576" y="1796796"/>
            <a:ext cx="6799970" cy="88849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600" dirty="0">
                <a:solidFill>
                  <a:srgbClr val="63003C"/>
                </a:solidFill>
                <a:latin typeface="Calibri"/>
              </a:rPr>
              <a:t>Université </a:t>
            </a:r>
            <a:r>
              <a:rPr lang="fr-FR" sz="1600" dirty="0">
                <a:solidFill>
                  <a:srgbClr val="63003C"/>
                </a:solidFill>
                <a:latin typeface="Calibri"/>
              </a:rPr>
              <a:t>de Nagoya</a:t>
            </a:r>
          </a:p>
          <a:p>
            <a:pPr marL="0" marR="0" indent="0"/>
            <a:endParaRPr lang="fr-FR" sz="1600" dirty="0">
              <a:solidFill>
                <a:srgbClr val="63003C"/>
              </a:solidFill>
              <a:latin typeface="Calibri"/>
            </a:endParaRPr>
          </a:p>
          <a:p>
            <a:pPr marL="0" marR="0" indent="0"/>
            <a:r>
              <a:rPr lang="fr-FR" sz="1600" dirty="0">
                <a:solidFill>
                  <a:srgbClr val="63003C"/>
                </a:solidFill>
                <a:latin typeface="Calibri"/>
              </a:rPr>
              <a:t>3 places en Droit pour toute l’</a:t>
            </a:r>
            <a:r>
              <a:rPr lang="fr-FR" sz="1600" dirty="0" err="1">
                <a:solidFill>
                  <a:srgbClr val="63003C"/>
                </a:solidFill>
                <a:latin typeface="Calibri"/>
              </a:rPr>
              <a:t>Upsaclay</a:t>
            </a:r>
            <a:endParaRPr lang="fr" sz="1600" dirty="0">
              <a:solidFill>
                <a:srgbClr val="63003C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9184" y="1795272"/>
            <a:ext cx="7723632" cy="178879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R="0">
              <a:spcAft>
                <a:spcPts val="210"/>
              </a:spcAft>
            </a:pPr>
            <a:endParaRPr lang="fr-FR" sz="1600" dirty="0">
              <a:solidFill>
                <a:srgbClr val="63003C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30768" y="6477000"/>
            <a:ext cx="176784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20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E047879-7DC2-4ADB-8A53-ECF232D57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034" y="3958972"/>
            <a:ext cx="2448017" cy="161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24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952" y="3264408"/>
            <a:ext cx="3816096" cy="2865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2720" y="554736"/>
            <a:ext cx="8839200" cy="552704"/>
          </a:xfrm>
          <a:prstGeom prst="rect">
            <a:avLst/>
          </a:prstGeom>
          <a:solidFill>
            <a:srgbClr val="63003B"/>
          </a:solidFill>
        </p:spPr>
        <p:txBody>
          <a:bodyPr wrap="none" lIns="0" tIns="0" rIns="0" bIns="0">
            <a:noAutofit/>
          </a:bodyPr>
          <a:lstStyle/>
          <a:p>
            <a:pPr marL="0" marR="0" indent="0" defTabSz="475488">
              <a:tabLst>
                <a:tab pos="475488" algn="l"/>
              </a:tabLst>
            </a:pPr>
            <a:r>
              <a:rPr lang="fr" sz="3200" b="1" dirty="0">
                <a:solidFill>
                  <a:srgbClr val="FFFFFF"/>
                </a:solidFill>
                <a:latin typeface="Arial"/>
              </a:rPr>
              <a:t>4.	Procédure de candidature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517904"/>
            <a:ext cx="1139952" cy="20116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2000" b="1">
                <a:solidFill>
                  <a:srgbClr val="63003C"/>
                </a:solidFill>
                <a:latin typeface="Calibri"/>
              </a:rPr>
              <a:t>Pour tous :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2792" y="1868424"/>
            <a:ext cx="6784848" cy="129540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2032" defTabSz="785368">
              <a:lnSpc>
                <a:spcPct val="97000"/>
              </a:lnSpc>
              <a:spcAft>
                <a:spcPts val="280"/>
              </a:spcAft>
              <a:tabLst>
                <a:tab pos="785368" algn="l"/>
              </a:tabLst>
            </a:pPr>
            <a:r>
              <a:rPr lang="fr" sz="2000" dirty="0">
                <a:solidFill>
                  <a:srgbClr val="63003C"/>
                </a:solidFill>
                <a:latin typeface="Arial"/>
              </a:rPr>
              <a:t>•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 Avoir un passeport à jour (mobilités hors Europe)</a:t>
            </a:r>
          </a:p>
          <a:p>
            <a:pPr marL="0" marR="0" indent="2032" defTabSz="785368">
              <a:lnSpc>
                <a:spcPct val="97000"/>
              </a:lnSpc>
              <a:spcAft>
                <a:spcPts val="280"/>
              </a:spcAft>
              <a:tabLst>
                <a:tab pos="785368" algn="l"/>
              </a:tabLst>
            </a:pPr>
            <a:r>
              <a:rPr lang="fr" sz="2000" dirty="0">
                <a:solidFill>
                  <a:srgbClr val="63003C"/>
                </a:solidFill>
                <a:latin typeface="Arial"/>
              </a:rPr>
              <a:t>• 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Demande éventuelle de visa le plus tôt possible</a:t>
            </a:r>
          </a:p>
          <a:p>
            <a:pPr marL="245432" marR="0" indent="-279400" defTabSz="522800">
              <a:lnSpc>
                <a:spcPct val="97000"/>
              </a:lnSpc>
              <a:tabLst>
                <a:tab pos="522800" algn="l"/>
              </a:tabLst>
            </a:pPr>
            <a:r>
              <a:rPr lang="fr" sz="2000" dirty="0">
                <a:solidFill>
                  <a:srgbClr val="63003C"/>
                </a:solidFill>
                <a:latin typeface="Arial"/>
              </a:rPr>
              <a:t>• 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Logement étudiant : se renseigner auprès de chaque université lorsque vous aurez reçu confirmation de votre nomination.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8430768" y="6477000"/>
            <a:ext cx="176784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26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104" y="3913632"/>
            <a:ext cx="3672840" cy="21092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6824" y="1472184"/>
            <a:ext cx="3191256" cy="23469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800" b="1">
                <a:solidFill>
                  <a:srgbClr val="63003C"/>
                </a:solidFill>
                <a:latin typeface="Calibri"/>
              </a:rPr>
              <a:t>Je prépare mon projet en amont :</a:t>
            </a:r>
          </a:p>
        </p:txBody>
      </p:sp>
      <p:sp>
        <p:nvSpPr>
          <p:cNvPr id="6" name="Rectangle 5"/>
          <p:cNvSpPr/>
          <p:nvPr/>
        </p:nvSpPr>
        <p:spPr>
          <a:xfrm>
            <a:off x="505968" y="1975104"/>
            <a:ext cx="7092696" cy="78333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310456" marR="0" indent="-355600">
              <a:lnSpc>
                <a:spcPct val="97000"/>
              </a:lnSpc>
            </a:pPr>
            <a:r>
              <a:rPr lang="fr" sz="1800" dirty="0">
                <a:solidFill>
                  <a:srgbClr val="63003C"/>
                </a:solidFill>
                <a:latin typeface="Calibri"/>
              </a:rPr>
              <a:t>- Où ai-je envie de partir? Faites vos recherches en consultant les sites des </a:t>
            </a:r>
            <a:r>
              <a:rPr lang="fr" sz="1800" dirty="0">
                <a:solidFill>
                  <a:srgbClr val="63003C"/>
                </a:solidFill>
                <a:latin typeface="Calibri"/>
                <a:hlinkClick r:id="rId3"/>
              </a:rPr>
              <a:t>universités partenaires</a:t>
            </a:r>
            <a:r>
              <a:rPr lang="fr" sz="1800" i="1" dirty="0">
                <a:solidFill>
                  <a:srgbClr val="63003C"/>
                </a:solidFill>
                <a:latin typeface="Calibri"/>
                <a:hlinkClick r:id="rId3"/>
              </a:rPr>
              <a:t>. </a:t>
            </a:r>
            <a:r>
              <a:rPr lang="en-US" sz="1800" i="1" u="sng" dirty="0">
                <a:solidFill>
                  <a:srgbClr val="0000FF"/>
                </a:solidFill>
                <a:latin typeface="Calibri"/>
                <a:hlinkClick r:id="rId3"/>
              </a:rPr>
              <a:t>http://www.jm.u-psud.fr/fr/international-</a:t>
            </a:r>
            <a:r>
              <a:rPr lang="fr" sz="1800" i="1" u="sng" dirty="0">
                <a:solidFill>
                  <a:srgbClr val="0000FF"/>
                </a:solidFill>
                <a:latin typeface="Calibri"/>
              </a:rPr>
              <a:t>1/partenariats.html</a:t>
            </a:r>
          </a:p>
        </p:txBody>
      </p:sp>
      <p:sp>
        <p:nvSpPr>
          <p:cNvPr id="7" name="Rectangle 6"/>
          <p:cNvSpPr/>
          <p:nvPr/>
        </p:nvSpPr>
        <p:spPr>
          <a:xfrm>
            <a:off x="505968" y="3026664"/>
            <a:ext cx="7915656" cy="74371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310456" marR="0" indent="-355600">
              <a:lnSpc>
                <a:spcPct val="97000"/>
              </a:lnSpc>
            </a:pPr>
            <a:r>
              <a:rPr lang="fr" sz="1800">
                <a:solidFill>
                  <a:srgbClr val="63003C"/>
                </a:solidFill>
                <a:latin typeface="Calibri"/>
              </a:rPr>
              <a:t>- Quels cours dois-je suivre? C’est à vous de rechercher, sur les sites des universités partenaires, les cours qui vous intéressent et qui sont ouverts aux étudiants en mobilité.</a:t>
            </a:r>
          </a:p>
        </p:txBody>
      </p:sp>
      <p:sp>
        <p:nvSpPr>
          <p:cNvPr id="8" name="Rectangle 7"/>
          <p:cNvSpPr/>
          <p:nvPr/>
        </p:nvSpPr>
        <p:spPr>
          <a:xfrm>
            <a:off x="505968" y="4163568"/>
            <a:ext cx="3596640" cy="155752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 defTabSz="181864">
              <a:spcAft>
                <a:spcPts val="1190"/>
              </a:spcAft>
              <a:tabLst>
                <a:tab pos="181864" algn="l"/>
              </a:tabLst>
            </a:pPr>
            <a:r>
              <a:rPr lang="fr" sz="1800">
                <a:solidFill>
                  <a:srgbClr val="63003C"/>
                </a:solidFill>
                <a:latin typeface="Calibri"/>
              </a:rPr>
              <a:t>-	Je n’hésite pas à élargir mes choix de destinations et je les classe.</a:t>
            </a:r>
          </a:p>
          <a:p>
            <a:pPr marL="0" marR="0" indent="0" defTabSz="181864">
              <a:lnSpc>
                <a:spcPct val="97000"/>
              </a:lnSpc>
              <a:tabLst>
                <a:tab pos="181864" algn="l"/>
              </a:tabLst>
            </a:pPr>
            <a:r>
              <a:rPr lang="fr" sz="1800">
                <a:solidFill>
                  <a:srgbClr val="63003C"/>
                </a:solidFill>
                <a:latin typeface="Calibri"/>
              </a:rPr>
              <a:t>-	Vous pouvez faire jusqu’à 10 choix de destinations. Nous essaierons de tenir compte de </a:t>
            </a:r>
            <a:r>
              <a:rPr lang="fr" sz="1800" b="1">
                <a:solidFill>
                  <a:srgbClr val="63003C"/>
                </a:solidFill>
                <a:latin typeface="Calibri"/>
              </a:rPr>
              <a:t>l’ordre </a:t>
            </a:r>
            <a:r>
              <a:rPr lang="fr" sz="1800">
                <a:solidFill>
                  <a:srgbClr val="63003C"/>
                </a:solidFill>
                <a:latin typeface="Calibri"/>
              </a:rPr>
              <a:t>de vos choix.</a:t>
            </a:r>
          </a:p>
        </p:txBody>
      </p:sp>
      <p:sp>
        <p:nvSpPr>
          <p:cNvPr id="9" name="Rectangle 8"/>
          <p:cNvSpPr/>
          <p:nvPr/>
        </p:nvSpPr>
        <p:spPr>
          <a:xfrm>
            <a:off x="8430768" y="6477000"/>
            <a:ext cx="176784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27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BDFAF3-D688-4B18-A3C2-0919D6C68C59}"/>
              </a:ext>
            </a:extLst>
          </p:cNvPr>
          <p:cNvSpPr/>
          <p:nvPr/>
        </p:nvSpPr>
        <p:spPr>
          <a:xfrm>
            <a:off x="172720" y="554736"/>
            <a:ext cx="8839200" cy="552704"/>
          </a:xfrm>
          <a:prstGeom prst="rect">
            <a:avLst/>
          </a:prstGeom>
          <a:solidFill>
            <a:srgbClr val="63003B"/>
          </a:solidFill>
        </p:spPr>
        <p:txBody>
          <a:bodyPr wrap="none" lIns="0" tIns="0" rIns="0" bIns="0">
            <a:noAutofit/>
          </a:bodyPr>
          <a:lstStyle/>
          <a:p>
            <a:pPr marL="0" marR="0" indent="0" defTabSz="475488">
              <a:tabLst>
                <a:tab pos="475488" algn="l"/>
              </a:tabLst>
            </a:pPr>
            <a:r>
              <a:rPr lang="fr" sz="3200" b="1" dirty="0">
                <a:solidFill>
                  <a:srgbClr val="FFFFFF"/>
                </a:solidFill>
                <a:latin typeface="Arial"/>
              </a:rPr>
              <a:t>4.	Procédure de candidature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760" y="3657600"/>
            <a:ext cx="2819400" cy="2103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52400"/>
            <a:ext cx="9072880" cy="819912"/>
          </a:xfrm>
          <a:prstGeom prst="rect">
            <a:avLst/>
          </a:prstGeom>
          <a:solidFill>
            <a:srgbClr val="63003B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3200" b="1" dirty="0">
                <a:solidFill>
                  <a:srgbClr val="FFFFFF"/>
                </a:solidFill>
                <a:latin typeface="Arial"/>
              </a:rPr>
              <a:t>1. Partir à l’étranger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" y="1618488"/>
            <a:ext cx="5769864" cy="388620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1190"/>
              </a:spcAft>
            </a:pPr>
            <a:r>
              <a:rPr lang="fr" sz="2400" b="1">
                <a:solidFill>
                  <a:srgbClr val="63003C"/>
                </a:solidFill>
                <a:latin typeface="Calibri"/>
              </a:rPr>
              <a:t>Principaux bénéfices</a:t>
            </a:r>
          </a:p>
          <a:p>
            <a:pPr marL="0" marR="0" indent="0" defTabSz="304165">
              <a:lnSpc>
                <a:spcPct val="97000"/>
              </a:lnSpc>
              <a:spcAft>
                <a:spcPts val="1190"/>
              </a:spcAft>
              <a:tabLst>
                <a:tab pos="304165" algn="l"/>
              </a:tabLst>
            </a:pPr>
            <a:r>
              <a:rPr lang="fr" sz="1300">
                <a:solidFill>
                  <a:srgbClr val="63003C"/>
                </a:solidFill>
                <a:latin typeface="Arial"/>
              </a:rPr>
              <a:t>■	</a:t>
            </a:r>
            <a:r>
              <a:rPr lang="fr" sz="2000">
                <a:solidFill>
                  <a:srgbClr val="63003C"/>
                </a:solidFill>
                <a:latin typeface="Calibri"/>
              </a:rPr>
              <a:t>Opportunité personnelle et professionnelle</a:t>
            </a:r>
          </a:p>
          <a:p>
            <a:pPr marL="0" marR="0" indent="0" defTabSz="304165">
              <a:lnSpc>
                <a:spcPct val="97000"/>
              </a:lnSpc>
              <a:spcAft>
                <a:spcPts val="1190"/>
              </a:spcAft>
              <a:tabLst>
                <a:tab pos="304165" algn="l"/>
              </a:tabLst>
            </a:pPr>
            <a:r>
              <a:rPr lang="fr" sz="1300">
                <a:solidFill>
                  <a:srgbClr val="63003C"/>
                </a:solidFill>
                <a:latin typeface="Arial"/>
              </a:rPr>
              <a:t>■	</a:t>
            </a:r>
            <a:r>
              <a:rPr lang="fr" sz="2000">
                <a:solidFill>
                  <a:srgbClr val="63003C"/>
                </a:solidFill>
                <a:latin typeface="Calibri"/>
              </a:rPr>
              <a:t>Ouverture internationale</a:t>
            </a:r>
          </a:p>
          <a:p>
            <a:pPr marL="0" marR="0" indent="0" defTabSz="304165">
              <a:lnSpc>
                <a:spcPct val="97000"/>
              </a:lnSpc>
              <a:tabLst>
                <a:tab pos="304165" algn="l"/>
              </a:tabLst>
            </a:pPr>
            <a:r>
              <a:rPr lang="fr" sz="1300">
                <a:solidFill>
                  <a:srgbClr val="63003C"/>
                </a:solidFill>
                <a:latin typeface="Arial"/>
              </a:rPr>
              <a:t>■	</a:t>
            </a:r>
            <a:r>
              <a:rPr lang="fr" sz="2000">
                <a:solidFill>
                  <a:srgbClr val="63003C"/>
                </a:solidFill>
                <a:latin typeface="Calibri"/>
              </a:rPr>
              <a:t>Acquisition de </a:t>
            </a:r>
            <a:r>
              <a:rPr lang="fr" sz="2000" i="1">
                <a:solidFill>
                  <a:srgbClr val="63003C"/>
                </a:solidFill>
                <a:latin typeface="Calibri"/>
              </a:rPr>
              <a:t>soft skills</a:t>
            </a:r>
            <a:r>
              <a:rPr lang="fr" sz="2000">
                <a:solidFill>
                  <a:srgbClr val="63003C"/>
                </a:solidFill>
                <a:latin typeface="Calibri"/>
              </a:rPr>
              <a:t> : capacité d’adaptation,</a:t>
            </a:r>
          </a:p>
          <a:p>
            <a:pPr marL="0" marR="0" indent="327152">
              <a:lnSpc>
                <a:spcPct val="97000"/>
              </a:lnSpc>
              <a:spcAft>
                <a:spcPts val="1190"/>
              </a:spcAft>
            </a:pPr>
            <a:r>
              <a:rPr lang="fr" sz="2000">
                <a:solidFill>
                  <a:srgbClr val="63003C"/>
                </a:solidFill>
                <a:latin typeface="Calibri"/>
              </a:rPr>
              <a:t>gestion du changement, capacités relationnelles</a:t>
            </a:r>
          </a:p>
          <a:p>
            <a:pPr marL="291152" marR="0" indent="-406400" defTabSz="595317">
              <a:lnSpc>
                <a:spcPct val="97000"/>
              </a:lnSpc>
              <a:spcAft>
                <a:spcPts val="1190"/>
              </a:spcAft>
              <a:tabLst>
                <a:tab pos="595317" algn="l"/>
              </a:tabLst>
            </a:pPr>
            <a:r>
              <a:rPr lang="fr" sz="1300">
                <a:solidFill>
                  <a:srgbClr val="63003C"/>
                </a:solidFill>
                <a:latin typeface="Arial"/>
              </a:rPr>
              <a:t>■</a:t>
            </a:r>
            <a:r>
              <a:rPr lang="fr" sz="2000">
                <a:solidFill>
                  <a:srgbClr val="63003C"/>
                </a:solidFill>
                <a:latin typeface="Calibri"/>
              </a:rPr>
              <a:t>	Valorisation du cursus universitaire, atout pour votre future insertion professionnelle (+ possibilité de suivre 2 cours en Enseignement à Distance </a:t>
            </a:r>
            <a:r>
              <a:rPr lang="fr" sz="2000" cap="small">
                <a:solidFill>
                  <a:srgbClr val="63003C"/>
                </a:solidFill>
                <a:latin typeface="Calibri"/>
              </a:rPr>
              <a:t>(ead))</a:t>
            </a:r>
          </a:p>
          <a:p>
            <a:pPr marL="0" marR="0" indent="0" defTabSz="304165">
              <a:lnSpc>
                <a:spcPct val="97000"/>
              </a:lnSpc>
              <a:tabLst>
                <a:tab pos="304165" algn="l"/>
              </a:tabLst>
            </a:pPr>
            <a:r>
              <a:rPr lang="fr" sz="1300">
                <a:solidFill>
                  <a:srgbClr val="63003C"/>
                </a:solidFill>
                <a:latin typeface="Arial"/>
              </a:rPr>
              <a:t>■</a:t>
            </a:r>
            <a:r>
              <a:rPr lang="fr" sz="2000">
                <a:solidFill>
                  <a:srgbClr val="63003C"/>
                </a:solidFill>
                <a:latin typeface="Calibri"/>
              </a:rPr>
              <a:t>	Perfectionnement en langues étrangères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416040" y="2980944"/>
            <a:ext cx="2185416" cy="688848"/>
          </a:xfrm>
          <a:prstGeom prst="rect">
            <a:avLst/>
          </a:prstGeom>
          <a:solidFill>
            <a:srgbClr val="163A5C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95000"/>
              </a:lnSpc>
            </a:pPr>
            <a:r>
              <a:rPr lang="fr" sz="1200">
                <a:solidFill>
                  <a:srgbClr val="FFFFFF"/>
                </a:solidFill>
                <a:latin typeface="Calibri"/>
              </a:rPr>
              <a:t>Effects of mobility on the skills and employability of students and the internationalisation of higher éducation institutions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8506968" y="6477000"/>
            <a:ext cx="97536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128" y="3063240"/>
            <a:ext cx="2023872" cy="22981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6784" y="246888"/>
            <a:ext cx="8621776" cy="737616"/>
          </a:xfrm>
          <a:prstGeom prst="rect">
            <a:avLst/>
          </a:prstGeom>
          <a:solidFill>
            <a:srgbClr val="63003B"/>
          </a:solidFill>
        </p:spPr>
        <p:txBody>
          <a:bodyPr wrap="none" lIns="0" tIns="0" rIns="0" bIns="0">
            <a:noAutofit/>
          </a:bodyPr>
          <a:lstStyle/>
          <a:p>
            <a:pPr marL="0" marR="0" indent="3048" defTabSz="856488">
              <a:tabLst>
                <a:tab pos="856488" algn="l"/>
              </a:tabLst>
            </a:pPr>
            <a:r>
              <a:rPr lang="fr" sz="3200" b="1" dirty="0">
                <a:solidFill>
                  <a:srgbClr val="FFFFFF"/>
                </a:solidFill>
                <a:latin typeface="Arial"/>
              </a:rPr>
              <a:t>4.	Procédure de candidature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688" y="1502664"/>
            <a:ext cx="1453896" cy="21336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2000" b="1">
                <a:solidFill>
                  <a:srgbClr val="63003C"/>
                </a:solidFill>
                <a:latin typeface="Calibri"/>
              </a:rPr>
              <a:t>Je candidate :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784" y="2036064"/>
            <a:ext cx="6370320" cy="25603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2000">
                <a:solidFill>
                  <a:srgbClr val="63003C"/>
                </a:solidFill>
                <a:latin typeface="Calibri"/>
              </a:rPr>
              <a:t>- Je postule </a:t>
            </a:r>
            <a:r>
              <a:rPr lang="fr" sz="2000">
                <a:solidFill>
                  <a:srgbClr val="FF0000"/>
                </a:solidFill>
                <a:latin typeface="Calibri"/>
              </a:rPr>
              <a:t>IMPERATIVEMENT </a:t>
            </a:r>
            <a:r>
              <a:rPr lang="fr" sz="2000">
                <a:solidFill>
                  <a:srgbClr val="63003C"/>
                </a:solidFill>
                <a:latin typeface="Calibri"/>
              </a:rPr>
              <a:t>sur le portail de candidature;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" y="2392680"/>
            <a:ext cx="6882384" cy="52730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7000"/>
              </a:lnSpc>
            </a:pPr>
            <a:r>
              <a:rPr lang="en-US" sz="2000" u="sng">
                <a:solidFill>
                  <a:srgbClr val="0000FF"/>
                </a:solidFill>
                <a:latin typeface="Calibri"/>
                <a:hlinkClick r:id="rId3"/>
              </a:rPr>
              <a:t>https://psud.moveonfr.com/form/5593d35c3f5d66dd7b000000/fr</a:t>
            </a:r>
            <a:r>
              <a:rPr lang="en-US" sz="2000" u="sng">
                <a:solidFill>
                  <a:srgbClr val="0000FF"/>
                </a:solidFill>
                <a:latin typeface="Calibri"/>
              </a:rPr>
              <a:t> </a:t>
            </a:r>
            <a:r>
              <a:rPr lang="fr" sz="2000">
                <a:solidFill>
                  <a:srgbClr val="0000FF"/>
                </a:solidFill>
                <a:latin typeface="Calibri"/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640" y="3438144"/>
            <a:ext cx="6647688" cy="147523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7000"/>
              </a:lnSpc>
            </a:pPr>
            <a:r>
              <a:rPr lang="fr" sz="2000">
                <a:latin typeface="Calibri"/>
              </a:rPr>
              <a:t>Vous pouvez accéder à cette page en passant par le site Internet de la faculté </a:t>
            </a:r>
            <a:r>
              <a:rPr lang="fr" sz="2000" b="1">
                <a:latin typeface="Calibri"/>
              </a:rPr>
              <a:t>Jean Monnet / International / Partir / Candidater pour une mobilité / Les candidatures sont à déclarer sur le </a:t>
            </a:r>
            <a:r>
              <a:rPr lang="fr" sz="2000" b="1" u="sng">
                <a:latin typeface="Calibri"/>
              </a:rPr>
              <a:t>portail</a:t>
            </a:r>
            <a:r>
              <a:rPr lang="fr" sz="2000" b="1">
                <a:latin typeface="Calibri"/>
              </a:rPr>
              <a:t> </a:t>
            </a:r>
            <a:r>
              <a:rPr lang="fr" sz="2000">
                <a:latin typeface="Calibri"/>
              </a:rPr>
              <a:t>: En cliquant sur </a:t>
            </a:r>
            <a:r>
              <a:rPr lang="fr" sz="2000" b="1" u="sng">
                <a:latin typeface="Calibri"/>
              </a:rPr>
              <a:t>portail</a:t>
            </a:r>
            <a:r>
              <a:rPr lang="fr" sz="2000" u="sng">
                <a:latin typeface="Calibri"/>
              </a:rPr>
              <a:t>,</a:t>
            </a:r>
            <a:r>
              <a:rPr lang="fr" sz="2000">
                <a:latin typeface="Calibri"/>
              </a:rPr>
              <a:t> vous serez automatiquement redirigés vers le site de l’université Paris-Saclay (lien ci-dessus).</a:t>
            </a:r>
          </a:p>
        </p:txBody>
      </p:sp>
      <p:sp>
        <p:nvSpPr>
          <p:cNvPr id="9" name="Rectangle 8"/>
          <p:cNvSpPr/>
          <p:nvPr/>
        </p:nvSpPr>
        <p:spPr>
          <a:xfrm>
            <a:off x="8430768" y="6477000"/>
            <a:ext cx="176784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28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4480" y="505968"/>
            <a:ext cx="1258824" cy="42062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fr" sz="2000">
                <a:solidFill>
                  <a:srgbClr val="63003C"/>
                </a:solidFill>
                <a:latin typeface="Arial"/>
              </a:rPr>
              <a:t>université</a:t>
            </a:r>
          </a:p>
          <a:p>
            <a:pPr marL="0" marR="0" indent="0">
              <a:lnSpc>
                <a:spcPct val="94000"/>
              </a:lnSpc>
            </a:pPr>
            <a:r>
              <a:rPr lang="fr" sz="1000" b="1">
                <a:solidFill>
                  <a:srgbClr val="63003C"/>
                </a:solidFill>
                <a:latin typeface="Arial"/>
              </a:rPr>
              <a:t>PARIS-SACLAY</a:t>
            </a:r>
          </a:p>
        </p:txBody>
      </p:sp>
      <p:sp>
        <p:nvSpPr>
          <p:cNvPr id="4" name="Rectangle 3"/>
          <p:cNvSpPr/>
          <p:nvPr/>
        </p:nvSpPr>
        <p:spPr>
          <a:xfrm>
            <a:off x="1456944" y="1051560"/>
            <a:ext cx="2432304" cy="10363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fr" sz="450">
                <a:solidFill>
                  <a:srgbClr val="604A7B"/>
                </a:solidFill>
                <a:latin typeface="Arial"/>
              </a:rPr>
              <a:t>Bienvenue </a:t>
            </a:r>
            <a:r>
              <a:rPr lang="en-US" sz="450">
                <a:solidFill>
                  <a:srgbClr val="604A7B"/>
                </a:solidFill>
                <a:latin typeface="Arial"/>
                <a:hlinkClick r:id="rId2"/>
              </a:rPr>
              <a:t>bngitte.laborde@umversite-paris-saclay.fr</a:t>
            </a:r>
            <a:r>
              <a:rPr lang="en-US" sz="450">
                <a:solidFill>
                  <a:srgbClr val="604A7B"/>
                </a:solidFill>
                <a:latin typeface="Arial"/>
              </a:rPr>
              <a:t> </a:t>
            </a:r>
            <a:r>
              <a:rPr lang="fr" sz="450" u="sng">
                <a:solidFill>
                  <a:srgbClr val="604A7B"/>
                </a:solidFill>
                <a:latin typeface="Arial"/>
              </a:rPr>
              <a:t>Déconnexion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54480" y="1277112"/>
            <a:ext cx="1030224" cy="182880"/>
          </a:xfrm>
          <a:prstGeom prst="rect">
            <a:avLst/>
          </a:prstGeom>
          <a:solidFill>
            <a:srgbClr val="8C1B59"/>
          </a:solidFill>
        </p:spPr>
        <p:txBody>
          <a:bodyPr wrap="none" lIns="0" tIns="0" rIns="0" bIns="0">
            <a:noAutofit/>
          </a:bodyPr>
          <a:lstStyle/>
          <a:p>
            <a:pPr marL="130116" marR="0" indent="0"/>
            <a:r>
              <a:rPr lang="fr" sz="850" b="1">
                <a:solidFill>
                  <a:srgbClr val="FFFFFF"/>
                </a:solidFill>
                <a:latin typeface="Arial"/>
              </a:rPr>
              <a:t>BIENVENUE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0848" y="1712976"/>
            <a:ext cx="1831848" cy="14020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950">
                <a:solidFill>
                  <a:srgbClr val="604A7B"/>
                </a:solidFill>
                <a:latin typeface="Verdana"/>
              </a:rPr>
              <a:t>Portail des étudiants sortants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4752" y="2112264"/>
            <a:ext cx="5754624" cy="11277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650">
                <a:solidFill>
                  <a:srgbClr val="53564D"/>
                </a:solidFill>
                <a:latin typeface="Arial"/>
              </a:rPr>
              <a:t>Cette page regroupe différentes étapes de votre mobilité </a:t>
            </a:r>
            <a:r>
              <a:rPr lang="fr" sz="650">
                <a:solidFill>
                  <a:srgbClr val="2B131A"/>
                </a:solidFill>
                <a:latin typeface="Arial"/>
              </a:rPr>
              <a:t>: </a:t>
            </a:r>
            <a:r>
              <a:rPr lang="fr" sz="650">
                <a:solidFill>
                  <a:srgbClr val="53564D"/>
                </a:solidFill>
                <a:latin typeface="Arial"/>
              </a:rPr>
              <a:t>candidature </a:t>
            </a:r>
            <a:r>
              <a:rPr lang="fr" sz="650">
                <a:solidFill>
                  <a:srgbClr val="2B131A"/>
                </a:solidFill>
                <a:latin typeface="Arial"/>
              </a:rPr>
              <a:t>et </a:t>
            </a:r>
            <a:r>
              <a:rPr lang="fr" sz="650">
                <a:solidFill>
                  <a:srgbClr val="53564D"/>
                </a:solidFill>
                <a:latin typeface="Arial"/>
              </a:rPr>
              <a:t>déclaration de votre projet </a:t>
            </a:r>
            <a:r>
              <a:rPr lang="fr" sz="650">
                <a:solidFill>
                  <a:srgbClr val="2B131A"/>
                </a:solidFill>
                <a:latin typeface="Arial"/>
              </a:rPr>
              <a:t>de </a:t>
            </a:r>
            <a:r>
              <a:rPr lang="fr" sz="650">
                <a:solidFill>
                  <a:srgbClr val="53564D"/>
                </a:solidFill>
                <a:latin typeface="Arial"/>
              </a:rPr>
              <a:t>mobilité, demande d'aide financière, témoignage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23944" y="2292096"/>
            <a:ext cx="390144" cy="9144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fr" sz="650">
                <a:solidFill>
                  <a:srgbClr val="53564D"/>
                </a:solidFill>
                <a:latin typeface="Arial"/>
              </a:rPr>
              <a:t>au retour.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1552" y="2609088"/>
            <a:ext cx="3621024" cy="15240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fr" sz="850" b="1" u="sng">
                <a:solidFill>
                  <a:srgbClr val="CB0509"/>
                </a:solidFill>
                <a:latin typeface="Verdana"/>
              </a:rPr>
              <a:t>MERCI DE COMPLÉTER LES FORMULAIRES DANS L’ORDRE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38656" y="2996184"/>
            <a:ext cx="3965448" cy="63093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 algn="just" defTabSz="184912">
              <a:spcAft>
                <a:spcPts val="420"/>
              </a:spcAft>
              <a:tabLst>
                <a:tab pos="184912" algn="l"/>
              </a:tabLst>
            </a:pPr>
            <a:r>
              <a:rPr lang="fr" sz="650">
                <a:solidFill>
                  <a:srgbClr val="604A7B"/>
                </a:solidFill>
                <a:latin typeface="Arial"/>
              </a:rPr>
              <a:t>1.	</a:t>
            </a:r>
            <a:r>
              <a:rPr lang="fr" sz="650">
                <a:solidFill>
                  <a:srgbClr val="898989"/>
                </a:solidFill>
                <a:latin typeface="Arial"/>
              </a:rPr>
              <a:t>Candidatez pour une </a:t>
            </a:r>
            <a:r>
              <a:rPr lang="fr" sz="600" b="1">
                <a:solidFill>
                  <a:srgbClr val="604A7B"/>
                </a:solidFill>
                <a:latin typeface="Verdana"/>
              </a:rPr>
              <a:t>mobilité d'études </a:t>
            </a:r>
            <a:r>
              <a:rPr lang="fr" sz="600" b="1">
                <a:solidFill>
                  <a:srgbClr val="898989"/>
                </a:solidFill>
                <a:latin typeface="Verdana"/>
              </a:rPr>
              <a:t>/ </a:t>
            </a:r>
            <a:r>
              <a:rPr lang="fr" sz="650">
                <a:solidFill>
                  <a:srgbClr val="898989"/>
                </a:solidFill>
                <a:latin typeface="Arial"/>
              </a:rPr>
              <a:t>Déclarez votre stage </a:t>
            </a:r>
            <a:r>
              <a:rPr lang="fr" sz="600" b="1">
                <a:solidFill>
                  <a:srgbClr val="604A7B"/>
                </a:solidFill>
                <a:latin typeface="Verdana"/>
              </a:rPr>
              <a:t>de stage à l'étranger 2021/22</a:t>
            </a:r>
          </a:p>
          <a:p>
            <a:pPr marL="0" marR="0" indent="0" algn="just" defTabSz="191008">
              <a:spcAft>
                <a:spcPts val="420"/>
              </a:spcAft>
              <a:tabLst>
                <a:tab pos="191008" algn="l"/>
              </a:tabLst>
            </a:pPr>
            <a:r>
              <a:rPr lang="fr" sz="650">
                <a:solidFill>
                  <a:srgbClr val="604A7B"/>
                </a:solidFill>
                <a:latin typeface="Arial"/>
              </a:rPr>
              <a:t>2.	</a:t>
            </a:r>
            <a:r>
              <a:rPr lang="fr" sz="650">
                <a:solidFill>
                  <a:srgbClr val="898989"/>
                </a:solidFill>
                <a:latin typeface="Arial"/>
              </a:rPr>
              <a:t>Complétez votre dossier mobilité 2021/22 </a:t>
            </a:r>
            <a:r>
              <a:rPr lang="fr" sz="650" i="1" u="sng">
                <a:solidFill>
                  <a:srgbClr val="898989"/>
                </a:solidFill>
                <a:latin typeface="Arial"/>
              </a:rPr>
              <a:t>(mobilité d'études seulement)</a:t>
            </a:r>
            <a:r>
              <a:rPr lang="fr" sz="600" b="1">
                <a:solidFill>
                  <a:srgbClr val="898989"/>
                </a:solidFill>
                <a:latin typeface="Verdana"/>
              </a:rPr>
              <a:t> : </a:t>
            </a:r>
            <a:r>
              <a:rPr lang="fr" sz="600" b="1" u="sng">
                <a:solidFill>
                  <a:srgbClr val="604A7B"/>
                </a:solidFill>
                <a:latin typeface="Verdana"/>
              </a:rPr>
              <a:t>AVANT VOTRE MOBILITÉ</a:t>
            </a:r>
          </a:p>
          <a:p>
            <a:pPr marL="0" marR="0" indent="0" algn="just" defTabSz="191008">
              <a:spcAft>
                <a:spcPts val="420"/>
              </a:spcAft>
              <a:tabLst>
                <a:tab pos="191008" algn="l"/>
              </a:tabLst>
            </a:pPr>
            <a:r>
              <a:rPr lang="fr" sz="650">
                <a:solidFill>
                  <a:srgbClr val="604A7B"/>
                </a:solidFill>
                <a:latin typeface="Arial"/>
              </a:rPr>
              <a:t>3.	</a:t>
            </a:r>
            <a:r>
              <a:rPr lang="fr" sz="650">
                <a:solidFill>
                  <a:srgbClr val="898989"/>
                </a:solidFill>
                <a:latin typeface="Arial"/>
              </a:rPr>
              <a:t>Demandez une aide </a:t>
            </a:r>
            <a:r>
              <a:rPr lang="fr" sz="650">
                <a:solidFill>
                  <a:srgbClr val="604A7B"/>
                </a:solidFill>
                <a:latin typeface="Arial"/>
              </a:rPr>
              <a:t>à </a:t>
            </a:r>
            <a:r>
              <a:rPr lang="fr" sz="650">
                <a:solidFill>
                  <a:srgbClr val="898989"/>
                </a:solidFill>
                <a:latin typeface="Arial"/>
              </a:rPr>
              <a:t>la mobilité 2021/22</a:t>
            </a:r>
          </a:p>
          <a:p>
            <a:pPr marL="0" marR="0" indent="0" algn="just" defTabSz="194056">
              <a:tabLst>
                <a:tab pos="194056" algn="l"/>
              </a:tabLst>
            </a:pPr>
            <a:r>
              <a:rPr lang="fr" sz="650">
                <a:solidFill>
                  <a:srgbClr val="898989"/>
                </a:solidFill>
                <a:latin typeface="Arial"/>
              </a:rPr>
              <a:t>4.	Complétez votre dossier votre mobilité 2021/22: </a:t>
            </a:r>
            <a:r>
              <a:rPr lang="fr" sz="600" b="1" u="sng">
                <a:solidFill>
                  <a:srgbClr val="604A7B"/>
                </a:solidFill>
                <a:latin typeface="Verdana"/>
              </a:rPr>
              <a:t>PENDANT ET APRÈS VOTRE MOBILITÉ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44752" y="3843528"/>
            <a:ext cx="3136392" cy="8534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800">
                <a:solidFill>
                  <a:srgbClr val="53564D"/>
                </a:solidFill>
                <a:latin typeface="Arial"/>
              </a:rPr>
              <a:t>Formulaires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4752" y="4075176"/>
            <a:ext cx="3136392" cy="8229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500" i="1">
                <a:solidFill>
                  <a:srgbClr val="898989"/>
                </a:solidFill>
                <a:latin typeface="Arial"/>
              </a:rPr>
              <a:t>Vous trouverez ici la liste des formulaires ouverts (si rien ne s'affiche, utilisez le navigateur Mozilla).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444752" y="4264152"/>
          <a:ext cx="5812536" cy="1127760"/>
        </p:xfrm>
        <a:graphic>
          <a:graphicData uri="http://schemas.openxmlformats.org/drawingml/2006/table">
            <a:tbl>
              <a:tblPr/>
              <a:tblGrid>
                <a:gridCol w="3736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5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448">
                <a:tc>
                  <a:txBody>
                    <a:bodyPr/>
                    <a:lstStyle/>
                    <a:p>
                      <a:pPr marL="0" marR="0" indent="0"/>
                      <a:r>
                        <a:rPr lang="fr" sz="600" b="1">
                          <a:solidFill>
                            <a:srgbClr val="604A7B"/>
                          </a:solidFill>
                          <a:latin typeface="Verdana"/>
                        </a:rPr>
                        <a:t>Formulaire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241300"/>
                      <a:r>
                        <a:rPr lang="fr" sz="600" b="1">
                          <a:solidFill>
                            <a:srgbClr val="604A7B"/>
                          </a:solidFill>
                          <a:latin typeface="Verdana"/>
                        </a:rPr>
                        <a:t>Statut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216">
                <a:tc>
                  <a:txBody>
                    <a:bodyPr/>
                    <a:lstStyle/>
                    <a:p>
                      <a:pPr marL="0" marR="0" indent="0"/>
                      <a:r>
                        <a:rPr lang="fr" sz="650">
                          <a:solidFill>
                            <a:srgbClr val="898989"/>
                          </a:solidFill>
                          <a:latin typeface="Arial"/>
                        </a:rPr>
                        <a:t>Candidatez pour une </a:t>
                      </a:r>
                      <a:r>
                        <a:rPr lang="fr" sz="600" b="1">
                          <a:solidFill>
                            <a:srgbClr val="604A7B"/>
                          </a:solidFill>
                          <a:latin typeface="Verdana"/>
                        </a:rPr>
                        <a:t>mobilité d'études </a:t>
                      </a:r>
                      <a:r>
                        <a:rPr lang="fr" sz="600" b="1">
                          <a:solidFill>
                            <a:srgbClr val="FF0000"/>
                          </a:solidFill>
                          <a:latin typeface="Verdana"/>
                        </a:rPr>
                        <a:t>2022/2023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41300"/>
                      <a:r>
                        <a:rPr lang="fr" sz="650">
                          <a:solidFill>
                            <a:srgbClr val="898989"/>
                          </a:solidFill>
                          <a:latin typeface="Arial"/>
                        </a:rPr>
                        <a:t>Nombre maximum de candidatures atteint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marL="0" marR="0" indent="0"/>
                      <a:r>
                        <a:rPr lang="fr" sz="650">
                          <a:solidFill>
                            <a:srgbClr val="898989"/>
                          </a:solidFill>
                          <a:latin typeface="Arial"/>
                        </a:rPr>
                        <a:t>Déclarez votre mobilité </a:t>
                      </a:r>
                      <a:r>
                        <a:rPr lang="fr" sz="600" b="1">
                          <a:solidFill>
                            <a:srgbClr val="604A7B"/>
                          </a:solidFill>
                          <a:latin typeface="Verdana"/>
                        </a:rPr>
                        <a:t>de stage à l'étranger 2021/22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41300"/>
                      <a:r>
                        <a:rPr lang="fr" sz="650" u="sng">
                          <a:solidFill>
                            <a:srgbClr val="413CE2"/>
                          </a:solidFill>
                          <a:latin typeface="Arial"/>
                        </a:rPr>
                        <a:t>Démarrer une nouvelle candidature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marL="0" marR="0" indent="0"/>
                      <a:r>
                        <a:rPr lang="fr" sz="650">
                          <a:solidFill>
                            <a:srgbClr val="898989"/>
                          </a:solidFill>
                          <a:latin typeface="Arial"/>
                        </a:rPr>
                        <a:t>Complétez votre dossier mobilité 2021/22 </a:t>
                      </a:r>
                      <a:r>
                        <a:rPr lang="fr" sz="650">
                          <a:solidFill>
                            <a:srgbClr val="604A7B"/>
                          </a:solidFill>
                          <a:latin typeface="Arial"/>
                        </a:rPr>
                        <a:t>: </a:t>
                      </a:r>
                      <a:r>
                        <a:rPr lang="fr" sz="600" b="1" u="sng">
                          <a:solidFill>
                            <a:srgbClr val="604A7B"/>
                          </a:solidFill>
                          <a:latin typeface="Verdana"/>
                        </a:rPr>
                        <a:t>AVANT VOTRE MOBILITÉ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41300"/>
                      <a:r>
                        <a:rPr lang="fr" sz="650" u="sng">
                          <a:solidFill>
                            <a:srgbClr val="413CE2"/>
                          </a:solidFill>
                          <a:latin typeface="Arial"/>
                        </a:rPr>
                        <a:t>Démarrer une nouvelle candidature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marL="0" marR="0" indent="0"/>
                      <a:r>
                        <a:rPr lang="fr" sz="650">
                          <a:solidFill>
                            <a:srgbClr val="898989"/>
                          </a:solidFill>
                          <a:latin typeface="Arial"/>
                        </a:rPr>
                        <a:t>Demandez une aide à la mobilité 2021/22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41300"/>
                      <a:r>
                        <a:rPr lang="fr" sz="650" u="sng">
                          <a:solidFill>
                            <a:srgbClr val="413CE2"/>
                          </a:solidFill>
                          <a:latin typeface="Arial"/>
                        </a:rPr>
                        <a:t>Démarrer une nouvelle candidature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marL="0" marR="0" indent="0"/>
                      <a:r>
                        <a:rPr lang="fr" sz="650">
                          <a:solidFill>
                            <a:srgbClr val="898989"/>
                          </a:solidFill>
                          <a:latin typeface="Arial"/>
                        </a:rPr>
                        <a:t>Complétez votre dossier votre mobilité 2021/22: </a:t>
                      </a:r>
                      <a:r>
                        <a:rPr lang="fr" sz="600" b="1" u="sng">
                          <a:solidFill>
                            <a:srgbClr val="604A7B"/>
                          </a:solidFill>
                          <a:latin typeface="Verdana"/>
                        </a:rPr>
                        <a:t>PENDANT ET APRÈS VOTRE MOBILITÉ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41300"/>
                      <a:r>
                        <a:rPr lang="fr" sz="650" u="sng">
                          <a:solidFill>
                            <a:srgbClr val="413CE2"/>
                          </a:solidFill>
                          <a:latin typeface="Arial"/>
                        </a:rPr>
                        <a:t>Démarrer une nouvelle candidature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438656" y="5620512"/>
            <a:ext cx="1697736" cy="30480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630"/>
              </a:spcAft>
            </a:pPr>
            <a:r>
              <a:rPr lang="fr" sz="800">
                <a:solidFill>
                  <a:srgbClr val="604A7B"/>
                </a:solidFill>
                <a:latin typeface="Arial"/>
              </a:rPr>
              <a:t>Vos candidatures</a:t>
            </a:r>
          </a:p>
          <a:p>
            <a:pPr marL="0" marR="0" indent="0"/>
            <a:r>
              <a:rPr lang="fr" sz="650">
                <a:solidFill>
                  <a:srgbClr val="898989"/>
                </a:solidFill>
                <a:latin typeface="Arial"/>
              </a:rPr>
              <a:t>Vous trouverez ici vos candidatures en cours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17904" y="6041136"/>
            <a:ext cx="481584" cy="9753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600" b="1">
                <a:solidFill>
                  <a:srgbClr val="604A7B"/>
                </a:solidFill>
                <a:latin typeface="Verdana"/>
              </a:rPr>
              <a:t>Formulaire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03904" y="6041136"/>
            <a:ext cx="975360" cy="9753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600" b="1">
                <a:solidFill>
                  <a:srgbClr val="604A7B"/>
                </a:solidFill>
                <a:latin typeface="Verdana"/>
              </a:rPr>
              <a:t>Statut Démarré 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69408" y="6041136"/>
            <a:ext cx="1301496" cy="9753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600" b="1">
                <a:solidFill>
                  <a:srgbClr val="604A7B"/>
                </a:solidFill>
                <a:latin typeface="Verdana"/>
              </a:rPr>
              <a:t>Dernière modification Lien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430768" y="6477000"/>
            <a:ext cx="173736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29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968" y="4779264"/>
            <a:ext cx="3675888" cy="19446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280" y="282448"/>
            <a:ext cx="9062720" cy="1136904"/>
          </a:xfrm>
          <a:prstGeom prst="rect">
            <a:avLst/>
          </a:prstGeom>
          <a:solidFill>
            <a:srgbClr val="63003B"/>
          </a:solidFill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1050"/>
              </a:spcAft>
            </a:pPr>
            <a:r>
              <a:rPr lang="fr" sz="3200" b="1" dirty="0">
                <a:solidFill>
                  <a:srgbClr val="FFFFFF"/>
                </a:solidFill>
                <a:latin typeface="Arial"/>
              </a:rPr>
              <a:t>4. Procédure de candidature</a:t>
            </a:r>
          </a:p>
          <a:p>
            <a:pPr marL="0" marR="0" indent="0"/>
            <a:r>
              <a:rPr lang="fr" sz="2000" b="1" dirty="0">
                <a:solidFill>
                  <a:srgbClr val="FFFFFF"/>
                </a:solidFill>
                <a:latin typeface="Arial"/>
              </a:rPr>
              <a:t>Erasmus/accords bilatéraux</a:t>
            </a:r>
          </a:p>
        </p:txBody>
      </p:sp>
      <p:sp>
        <p:nvSpPr>
          <p:cNvPr id="5" name="Rectangle 4"/>
          <p:cNvSpPr/>
          <p:nvPr/>
        </p:nvSpPr>
        <p:spPr>
          <a:xfrm>
            <a:off x="807868" y="1419352"/>
            <a:ext cx="7059020" cy="283870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124000"/>
              </a:lnSpc>
              <a:spcBef>
                <a:spcPts val="2100"/>
              </a:spcBef>
            </a:pPr>
            <a:endParaRPr lang="fr" sz="1800" b="1" dirty="0">
              <a:solidFill>
                <a:srgbClr val="63003C"/>
              </a:solidFill>
              <a:latin typeface="Calibri"/>
            </a:endParaRPr>
          </a:p>
          <a:p>
            <a:pPr marL="0" marR="0" indent="0" algn="ctr">
              <a:lnSpc>
                <a:spcPct val="124000"/>
              </a:lnSpc>
              <a:spcBef>
                <a:spcPts val="2100"/>
              </a:spcBef>
            </a:pPr>
            <a:r>
              <a:rPr lang="fr" sz="1800" b="1" dirty="0">
                <a:solidFill>
                  <a:srgbClr val="63003C"/>
                </a:solidFill>
                <a:latin typeface="Calibri"/>
              </a:rPr>
              <a:t>Je me présente à l’entretien oral </a:t>
            </a:r>
            <a:r>
              <a:rPr lang="fr" sz="1800" dirty="0">
                <a:solidFill>
                  <a:srgbClr val="63003C"/>
                </a:solidFill>
                <a:latin typeface="Calibri"/>
              </a:rPr>
              <a:t>(bureau B211, département des langues):</a:t>
            </a:r>
          </a:p>
          <a:p>
            <a:pPr marL="285750" marR="0" indent="-285750">
              <a:lnSpc>
                <a:spcPct val="124000"/>
              </a:lnSpc>
              <a:buFontTx/>
              <a:buChar char="-"/>
            </a:pPr>
            <a:r>
              <a:rPr lang="fr" sz="1800" b="1" dirty="0">
                <a:solidFill>
                  <a:srgbClr val="0070C0"/>
                </a:solidFill>
                <a:latin typeface="Calibri"/>
              </a:rPr>
              <a:t>? </a:t>
            </a:r>
            <a:r>
              <a:rPr lang="fr" sz="1800" dirty="0">
                <a:solidFill>
                  <a:srgbClr val="0070C0"/>
                </a:solidFill>
                <a:latin typeface="Calibri"/>
              </a:rPr>
              <a:t>entretiens en </a:t>
            </a:r>
            <a:r>
              <a:rPr lang="fr" sz="1800" b="1" dirty="0">
                <a:solidFill>
                  <a:srgbClr val="0070C0"/>
                </a:solidFill>
                <a:latin typeface="Calibri"/>
              </a:rPr>
              <a:t>français </a:t>
            </a:r>
            <a:r>
              <a:rPr lang="fr" sz="1800" dirty="0">
                <a:solidFill>
                  <a:srgbClr val="0070C0"/>
                </a:solidFill>
                <a:latin typeface="Calibri"/>
              </a:rPr>
              <a:t>uniquement pour l’université de Montréal - --- </a:t>
            </a:r>
          </a:p>
          <a:p>
            <a:pPr marL="285750" marR="0" indent="-285750">
              <a:lnSpc>
                <a:spcPct val="124000"/>
              </a:lnSpc>
              <a:buFontTx/>
              <a:buChar char="-"/>
            </a:pPr>
            <a:r>
              <a:rPr lang="fr" b="1" dirty="0">
                <a:solidFill>
                  <a:srgbClr val="0070C0"/>
                </a:solidFill>
                <a:latin typeface="Calibri"/>
              </a:rPr>
              <a:t>? </a:t>
            </a:r>
            <a:r>
              <a:rPr lang="fr" sz="1800" dirty="0">
                <a:solidFill>
                  <a:srgbClr val="0070C0"/>
                </a:solidFill>
                <a:latin typeface="Calibri"/>
              </a:rPr>
              <a:t>à partir de     pour </a:t>
            </a:r>
            <a:r>
              <a:rPr lang="fr" sz="1800" b="1" dirty="0">
                <a:solidFill>
                  <a:srgbClr val="0070C0"/>
                </a:solidFill>
                <a:latin typeface="Calibri"/>
              </a:rPr>
              <a:t>l’allemand </a:t>
            </a:r>
            <a:endParaRPr lang="fr" b="1" dirty="0">
              <a:solidFill>
                <a:srgbClr val="0070C0"/>
              </a:solidFill>
              <a:latin typeface="Calibri"/>
            </a:endParaRPr>
          </a:p>
          <a:p>
            <a:pPr marL="285750" marR="0" indent="-285750">
              <a:lnSpc>
                <a:spcPct val="124000"/>
              </a:lnSpc>
              <a:buFontTx/>
              <a:buChar char="-"/>
            </a:pPr>
            <a:r>
              <a:rPr lang="fr" b="1" dirty="0">
                <a:solidFill>
                  <a:srgbClr val="0070C0"/>
                </a:solidFill>
                <a:latin typeface="Calibri"/>
              </a:rPr>
              <a:t>L</a:t>
            </a:r>
            <a:r>
              <a:rPr lang="fr-FR" b="1" dirty="0" err="1">
                <a:solidFill>
                  <a:srgbClr val="0070C0"/>
                </a:solidFill>
                <a:latin typeface="Calibri"/>
              </a:rPr>
              <a:t>undi</a:t>
            </a:r>
            <a:r>
              <a:rPr lang="fr-FR" b="1" dirty="0">
                <a:solidFill>
                  <a:srgbClr val="0070C0"/>
                </a:solidFill>
                <a:latin typeface="Calibri"/>
              </a:rPr>
              <a:t> 13 mars </a:t>
            </a:r>
            <a:r>
              <a:rPr lang="fr-FR" dirty="0">
                <a:solidFill>
                  <a:srgbClr val="0070C0"/>
                </a:solidFill>
                <a:latin typeface="Calibri"/>
              </a:rPr>
              <a:t>à partir de 13h45 pour les entretiens </a:t>
            </a:r>
            <a:r>
              <a:rPr lang="fr-FR" b="1" dirty="0">
                <a:solidFill>
                  <a:srgbClr val="0070C0"/>
                </a:solidFill>
                <a:latin typeface="Calibri"/>
              </a:rPr>
              <a:t>d’espagnol</a:t>
            </a:r>
          </a:p>
          <a:p>
            <a:pPr marL="285750" marR="0" indent="-285750">
              <a:lnSpc>
                <a:spcPct val="124000"/>
              </a:lnSpc>
              <a:buFontTx/>
              <a:buChar char="-"/>
            </a:pPr>
            <a:r>
              <a:rPr lang="fr" b="1" dirty="0">
                <a:solidFill>
                  <a:srgbClr val="0070C0"/>
                </a:solidFill>
              </a:rPr>
              <a:t>Samedi 18 mars </a:t>
            </a:r>
            <a:r>
              <a:rPr lang="fr" dirty="0">
                <a:solidFill>
                  <a:srgbClr val="0070C0"/>
                </a:solidFill>
              </a:rPr>
              <a:t>à partir de 10h pour l’anglais</a:t>
            </a:r>
          </a:p>
          <a:p>
            <a:pPr marR="0">
              <a:lnSpc>
                <a:spcPct val="124000"/>
              </a:lnSpc>
            </a:pPr>
            <a:r>
              <a:rPr lang="fr" dirty="0">
                <a:solidFill>
                  <a:srgbClr val="0070C0"/>
                </a:solidFill>
                <a:latin typeface="Calibri"/>
              </a:rPr>
              <a:t>(les entretiens s</a:t>
            </a:r>
            <a:r>
              <a:rPr lang="fr-FR" dirty="0">
                <a:solidFill>
                  <a:srgbClr val="0070C0"/>
                </a:solidFill>
                <a:latin typeface="Calibri"/>
              </a:rPr>
              <a:t>e dérouleront sur le site de Sceaux)</a:t>
            </a:r>
            <a:endParaRPr lang="fr" sz="1800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056" y="4258056"/>
            <a:ext cx="7894320" cy="50901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97000"/>
              </a:lnSpc>
            </a:pPr>
            <a:r>
              <a:rPr lang="fr" sz="1800" b="1">
                <a:solidFill>
                  <a:srgbClr val="63003C"/>
                </a:solidFill>
                <a:latin typeface="Calibri"/>
              </a:rPr>
              <a:t>Pour les cas particuliers </a:t>
            </a:r>
            <a:r>
              <a:rPr lang="fr" sz="1800">
                <a:solidFill>
                  <a:srgbClr val="63003C"/>
                </a:solidFill>
                <a:latin typeface="Calibri"/>
              </a:rPr>
              <a:t>(cours suivis en portugais, italien) veuillez m’envoyer un mail pour fixer la date de l’entretien.</a:t>
            </a:r>
          </a:p>
        </p:txBody>
      </p:sp>
      <p:sp>
        <p:nvSpPr>
          <p:cNvPr id="9" name="Rectangle 8"/>
          <p:cNvSpPr/>
          <p:nvPr/>
        </p:nvSpPr>
        <p:spPr>
          <a:xfrm>
            <a:off x="8446008" y="6477000"/>
            <a:ext cx="176784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38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256" y="1277112"/>
            <a:ext cx="5718048" cy="32217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92608"/>
            <a:ext cx="9052560" cy="1068832"/>
          </a:xfrm>
          <a:prstGeom prst="rect">
            <a:avLst/>
          </a:prstGeom>
          <a:solidFill>
            <a:srgbClr val="63003B"/>
          </a:solidFill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1050"/>
              </a:spcAft>
            </a:pPr>
            <a:r>
              <a:rPr lang="fr" sz="3200" b="1" dirty="0">
                <a:solidFill>
                  <a:srgbClr val="FFFFFF"/>
                </a:solidFill>
                <a:latin typeface="Arial"/>
              </a:rPr>
              <a:t>4. Procédure de candidature</a:t>
            </a:r>
          </a:p>
          <a:p>
            <a:pPr marL="0" marR="0" indent="0"/>
            <a:r>
              <a:rPr lang="fr" sz="2000" b="1" dirty="0">
                <a:solidFill>
                  <a:srgbClr val="FFFFFF"/>
                </a:solidFill>
                <a:latin typeface="Arial"/>
              </a:rPr>
              <a:t>Erasmus/accords bilatéraux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3328" y="4529328"/>
            <a:ext cx="4672584" cy="23469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800" b="1" dirty="0">
                <a:solidFill>
                  <a:srgbClr val="63003C"/>
                </a:solidFill>
                <a:latin typeface="Calibri"/>
              </a:rPr>
              <a:t>Les réponses </a:t>
            </a:r>
            <a:r>
              <a:rPr lang="fr-FR" sz="1800" b="1" dirty="0">
                <a:solidFill>
                  <a:srgbClr val="63003C"/>
                </a:solidFill>
                <a:latin typeface="Calibri"/>
              </a:rPr>
              <a:t>sont </a:t>
            </a:r>
            <a:r>
              <a:rPr lang="fr" sz="1800" b="1" dirty="0">
                <a:solidFill>
                  <a:srgbClr val="63003C"/>
                </a:solidFill>
                <a:latin typeface="Calibri"/>
              </a:rPr>
              <a:t>données au plus tard au mois d’avril</a:t>
            </a:r>
          </a:p>
        </p:txBody>
      </p:sp>
      <p:sp>
        <p:nvSpPr>
          <p:cNvPr id="6" name="Rectangle 5"/>
          <p:cNvSpPr/>
          <p:nvPr/>
        </p:nvSpPr>
        <p:spPr>
          <a:xfrm>
            <a:off x="3007360" y="4806696"/>
            <a:ext cx="3225800" cy="49987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800" b="1" dirty="0">
                <a:solidFill>
                  <a:srgbClr val="63003C"/>
                </a:solidFill>
                <a:latin typeface="Calibri"/>
              </a:rPr>
              <a:t>avec une proposition d’affectation,</a:t>
            </a:r>
          </a:p>
        </p:txBody>
      </p:sp>
      <p:sp>
        <p:nvSpPr>
          <p:cNvPr id="7" name="Rectangle 6"/>
          <p:cNvSpPr/>
          <p:nvPr/>
        </p:nvSpPr>
        <p:spPr>
          <a:xfrm>
            <a:off x="1395984" y="5306568"/>
            <a:ext cx="6376416" cy="50901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fr" sz="1800" b="1">
                <a:solidFill>
                  <a:srgbClr val="63003C"/>
                </a:solidFill>
                <a:latin typeface="Calibri"/>
              </a:rPr>
              <a:t>Une fois votre candidature validée, vous devrez confirmer que vous acceptez la proposition qui vous est faite.</a:t>
            </a:r>
          </a:p>
        </p:txBody>
      </p:sp>
      <p:sp>
        <p:nvSpPr>
          <p:cNvPr id="8" name="Rectangle 7"/>
          <p:cNvSpPr/>
          <p:nvPr/>
        </p:nvSpPr>
        <p:spPr>
          <a:xfrm>
            <a:off x="8430768" y="6477000"/>
            <a:ext cx="173736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39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896" y="4044696"/>
            <a:ext cx="5620512" cy="2316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760" y="331216"/>
            <a:ext cx="8849360" cy="1116584"/>
          </a:xfrm>
          <a:prstGeom prst="rect">
            <a:avLst/>
          </a:prstGeom>
          <a:solidFill>
            <a:srgbClr val="63003B"/>
          </a:solidFill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1050"/>
              </a:spcAft>
            </a:pPr>
            <a:r>
              <a:rPr lang="fr" sz="3200" b="1" dirty="0">
                <a:solidFill>
                  <a:srgbClr val="FFFFFF"/>
                </a:solidFill>
                <a:latin typeface="Arial"/>
              </a:rPr>
              <a:t>4. Procédure de candidature</a:t>
            </a:r>
          </a:p>
          <a:p>
            <a:pPr marL="0" marR="0" indent="0"/>
            <a:r>
              <a:rPr lang="fr" sz="2000" b="1" dirty="0">
                <a:solidFill>
                  <a:srgbClr val="FFFFFF"/>
                </a:solidFill>
                <a:latin typeface="Arial"/>
              </a:rPr>
              <a:t>Erasmus/accords bilatéraux</a:t>
            </a:r>
          </a:p>
        </p:txBody>
      </p:sp>
      <p:sp>
        <p:nvSpPr>
          <p:cNvPr id="5" name="Rectangle 4"/>
          <p:cNvSpPr/>
          <p:nvPr/>
        </p:nvSpPr>
        <p:spPr>
          <a:xfrm>
            <a:off x="518160" y="1853184"/>
            <a:ext cx="2819400" cy="2103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600" b="1">
                <a:solidFill>
                  <a:srgbClr val="63003C"/>
                </a:solidFill>
                <a:latin typeface="Calibri"/>
              </a:rPr>
              <a:t>Une fois la proposition acceptée :</a:t>
            </a:r>
          </a:p>
        </p:txBody>
      </p:sp>
      <p:sp>
        <p:nvSpPr>
          <p:cNvPr id="6" name="Rectangle 5"/>
          <p:cNvSpPr/>
          <p:nvPr/>
        </p:nvSpPr>
        <p:spPr>
          <a:xfrm>
            <a:off x="512064" y="2325624"/>
            <a:ext cx="7620000" cy="45415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306900" marR="0" indent="-342900" defTabSz="642180">
              <a:tabLst>
                <a:tab pos="642180" algn="l"/>
              </a:tabLst>
            </a:pPr>
            <a:r>
              <a:rPr lang="fr" sz="1600">
                <a:solidFill>
                  <a:srgbClr val="63003C"/>
                </a:solidFill>
                <a:latin typeface="Calibri"/>
              </a:rPr>
              <a:t>-	Je commence à préparer mon </a:t>
            </a:r>
            <a:r>
              <a:rPr lang="fr" sz="1600" b="1" i="1">
                <a:solidFill>
                  <a:srgbClr val="63003C"/>
                </a:solidFill>
                <a:latin typeface="Calibri"/>
              </a:rPr>
              <a:t>Learning Agreement</a:t>
            </a:r>
            <a:r>
              <a:rPr lang="fr" sz="1600">
                <a:solidFill>
                  <a:srgbClr val="63003C"/>
                </a:solidFill>
                <a:latin typeface="Calibri"/>
              </a:rPr>
              <a:t> en allant sur les sites des universités qui m’intéressent.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512064" y="2862072"/>
            <a:ext cx="4312920" cy="2103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 defTabSz="335280">
              <a:tabLst>
                <a:tab pos="335280" algn="l"/>
              </a:tabLst>
            </a:pPr>
            <a:r>
              <a:rPr lang="fr" sz="1600">
                <a:solidFill>
                  <a:srgbClr val="63003C"/>
                </a:solidFill>
                <a:latin typeface="Calibri"/>
              </a:rPr>
              <a:t>-	J’assiste à la réunion obligatoire au mois de </a:t>
            </a:r>
            <a:r>
              <a:rPr lang="fr" sz="1600" b="1">
                <a:solidFill>
                  <a:srgbClr val="63003C"/>
                </a:solidFill>
                <a:latin typeface="Calibri"/>
              </a:rPr>
              <a:t>mai</a:t>
            </a:r>
            <a:r>
              <a:rPr lang="fr" sz="1600">
                <a:solidFill>
                  <a:srgbClr val="63003C"/>
                </a:solidFill>
                <a:latin typeface="Calibri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12064" y="3154680"/>
            <a:ext cx="5068824" cy="2103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 defTabSz="335280">
              <a:tabLst>
                <a:tab pos="335280" algn="l"/>
              </a:tabLst>
            </a:pPr>
            <a:r>
              <a:rPr lang="fr" sz="1600" dirty="0">
                <a:solidFill>
                  <a:srgbClr val="63003C"/>
                </a:solidFill>
                <a:latin typeface="Calibri"/>
              </a:rPr>
              <a:t>-	Je fais signer mon </a:t>
            </a:r>
            <a:r>
              <a:rPr lang="fr" sz="1600" i="1" dirty="0">
                <a:solidFill>
                  <a:srgbClr val="63003C"/>
                </a:solidFill>
                <a:latin typeface="Calibri"/>
              </a:rPr>
              <a:t>Learning Agreement</a:t>
            </a:r>
            <a:r>
              <a:rPr lang="fr" sz="1600" dirty="0">
                <a:solidFill>
                  <a:srgbClr val="63003C"/>
                </a:solidFill>
                <a:latin typeface="Calibri"/>
              </a:rPr>
              <a:t> par Mme Laborde</a:t>
            </a:r>
          </a:p>
        </p:txBody>
      </p:sp>
      <p:sp>
        <p:nvSpPr>
          <p:cNvPr id="9" name="Rectangle 8"/>
          <p:cNvSpPr/>
          <p:nvPr/>
        </p:nvSpPr>
        <p:spPr>
          <a:xfrm>
            <a:off x="512064" y="3444240"/>
            <a:ext cx="7854696" cy="21336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 defTabSz="335280">
              <a:tabLst>
                <a:tab pos="335280" algn="l"/>
              </a:tabLst>
            </a:pPr>
            <a:r>
              <a:rPr lang="fr" sz="1600">
                <a:solidFill>
                  <a:srgbClr val="63003C"/>
                </a:solidFill>
                <a:latin typeface="Calibri"/>
              </a:rPr>
              <a:t>-	Je finalise mon inscription en ligne dans l’université étrangère (</a:t>
            </a:r>
            <a:r>
              <a:rPr lang="fr" sz="1600" b="1" u="sng">
                <a:solidFill>
                  <a:srgbClr val="63003C"/>
                </a:solidFill>
                <a:latin typeface="Calibri"/>
              </a:rPr>
              <a:t>en respectant les délais</a:t>
            </a:r>
            <a:r>
              <a:rPr lang="fr" sz="1600" b="1">
                <a:solidFill>
                  <a:srgbClr val="63003C"/>
                </a:solidFill>
                <a:latin typeface="Calibri"/>
              </a:rPr>
              <a:t> </a:t>
            </a:r>
            <a:r>
              <a:rPr lang="fr" sz="1600">
                <a:solidFill>
                  <a:srgbClr val="63003C"/>
                </a:solidFill>
                <a:latin typeface="Calibri"/>
              </a:rPr>
              <a:t>!!!).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2064" y="3736848"/>
            <a:ext cx="7580376" cy="21336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 defTabSz="335280">
              <a:tabLst>
                <a:tab pos="335280" algn="l"/>
              </a:tabLst>
            </a:pPr>
            <a:r>
              <a:rPr lang="fr" sz="1600">
                <a:solidFill>
                  <a:srgbClr val="63003C"/>
                </a:solidFill>
                <a:latin typeface="Calibri"/>
              </a:rPr>
              <a:t>-	Pendant l’été, je prépare activement mon départ (recherche de logement, financement,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2584" y="3983736"/>
            <a:ext cx="990600" cy="2103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600">
                <a:solidFill>
                  <a:srgbClr val="63003C"/>
                </a:solidFill>
                <a:latin typeface="Calibri"/>
              </a:rPr>
              <a:t>langue, etc.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24672" y="6477000"/>
            <a:ext cx="182880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40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536" y="1368552"/>
            <a:ext cx="2569464" cy="12009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" y="209296"/>
            <a:ext cx="9022080" cy="862584"/>
          </a:xfrm>
          <a:prstGeom prst="rect">
            <a:avLst/>
          </a:prstGeom>
          <a:solidFill>
            <a:srgbClr val="63003B"/>
          </a:solidFill>
        </p:spPr>
        <p:txBody>
          <a:bodyPr lIns="0" tIns="0" rIns="0" bIns="0">
            <a:noAutofit/>
          </a:bodyPr>
          <a:lstStyle/>
          <a:p>
            <a:pPr marL="0" marR="0" indent="8636" defTabSz="761492">
              <a:spcAft>
                <a:spcPts val="1120"/>
              </a:spcAft>
              <a:tabLst>
                <a:tab pos="761492" algn="l"/>
              </a:tabLst>
            </a:pPr>
            <a:r>
              <a:rPr lang="fr" sz="3200" b="1" dirty="0">
                <a:solidFill>
                  <a:srgbClr val="FFFFFF"/>
                </a:solidFill>
                <a:latin typeface="Arial"/>
              </a:rPr>
              <a:t>4.	Procédure de candidature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" y="2048256"/>
            <a:ext cx="5215128" cy="79552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140"/>
              </a:spcAft>
            </a:pPr>
            <a:r>
              <a:rPr lang="fr" sz="1000" dirty="0">
                <a:solidFill>
                  <a:srgbClr val="558ED5"/>
                </a:solidFill>
                <a:latin typeface="Arial"/>
              </a:rPr>
              <a:t>■ </a:t>
            </a:r>
            <a:r>
              <a:rPr lang="fr" sz="1600" b="1" dirty="0">
                <a:solidFill>
                  <a:srgbClr val="558ED5"/>
                </a:solidFill>
                <a:latin typeface="Calibri"/>
              </a:rPr>
              <a:t>Février </a:t>
            </a:r>
            <a:r>
              <a:rPr lang="fr" sz="1600" dirty="0">
                <a:latin typeface="Calibri"/>
              </a:rPr>
              <a:t>:</a:t>
            </a:r>
          </a:p>
          <a:p>
            <a:pPr>
              <a:spcAft>
                <a:spcPts val="140"/>
              </a:spcAft>
            </a:pPr>
            <a:r>
              <a:rPr lang="fr" sz="1600" dirty="0">
                <a:solidFill>
                  <a:srgbClr val="63003C"/>
                </a:solidFill>
                <a:latin typeface="Arial"/>
              </a:rPr>
              <a:t>• </a:t>
            </a:r>
            <a:r>
              <a:rPr lang="fr" sz="1600" dirty="0">
                <a:solidFill>
                  <a:srgbClr val="63003C"/>
                </a:solidFill>
              </a:rPr>
              <a:t>21/02 : date limite dépôt des dossiers papier BCI</a:t>
            </a:r>
          </a:p>
          <a:p>
            <a:pPr>
              <a:spcAft>
                <a:spcPts val="140"/>
              </a:spcAft>
            </a:pPr>
            <a:r>
              <a:rPr lang="fr" sz="1600" dirty="0">
                <a:solidFill>
                  <a:srgbClr val="63003C"/>
                </a:solidFill>
                <a:latin typeface="Arial"/>
              </a:rPr>
              <a:t>• </a:t>
            </a:r>
            <a:r>
              <a:rPr lang="fr" sz="1600" dirty="0">
                <a:solidFill>
                  <a:srgbClr val="63003C"/>
                </a:solidFill>
                <a:latin typeface="Calibri"/>
              </a:rPr>
              <a:t>01/03 : date limite candidature sur portail Paris-Saclay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" y="3227832"/>
            <a:ext cx="7580376" cy="225247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 defTabSz="341376">
              <a:spcAft>
                <a:spcPts val="140"/>
              </a:spcAft>
              <a:tabLst>
                <a:tab pos="341376" algn="l"/>
              </a:tabLst>
            </a:pPr>
            <a:r>
              <a:rPr lang="fr" sz="1000">
                <a:solidFill>
                  <a:srgbClr val="558ED5"/>
                </a:solidFill>
                <a:latin typeface="Arial"/>
              </a:rPr>
              <a:t>■</a:t>
            </a:r>
            <a:r>
              <a:rPr lang="fr" sz="1600" b="1">
                <a:solidFill>
                  <a:srgbClr val="558ED5"/>
                </a:solidFill>
                <a:latin typeface="Calibri"/>
              </a:rPr>
              <a:t>	Mars :</a:t>
            </a:r>
          </a:p>
          <a:p>
            <a:pPr marL="0" marR="0" indent="457200">
              <a:spcAft>
                <a:spcPts val="1820"/>
              </a:spcAft>
            </a:pPr>
            <a:r>
              <a:rPr lang="fr" sz="1600">
                <a:solidFill>
                  <a:srgbClr val="63003C"/>
                </a:solidFill>
                <a:latin typeface="Arial"/>
              </a:rPr>
              <a:t>• </a:t>
            </a:r>
            <a:r>
              <a:rPr lang="fr" sz="1600">
                <a:solidFill>
                  <a:srgbClr val="63003C"/>
                </a:solidFill>
                <a:latin typeface="Calibri"/>
              </a:rPr>
              <a:t>Entretiens de sélection Erasmus, accords bilatéraux (dates en fonction des langues)</a:t>
            </a:r>
          </a:p>
          <a:p>
            <a:pPr marL="0" marR="0" indent="0" defTabSz="341376">
              <a:spcAft>
                <a:spcPts val="140"/>
              </a:spcAft>
              <a:tabLst>
                <a:tab pos="341376" algn="l"/>
              </a:tabLst>
            </a:pPr>
            <a:r>
              <a:rPr lang="fr" sz="1000">
                <a:solidFill>
                  <a:srgbClr val="558ED5"/>
                </a:solidFill>
                <a:latin typeface="Arial"/>
              </a:rPr>
              <a:t>■</a:t>
            </a:r>
            <a:r>
              <a:rPr lang="fr" sz="1600" b="1">
                <a:solidFill>
                  <a:srgbClr val="558ED5"/>
                </a:solidFill>
                <a:latin typeface="Calibri"/>
              </a:rPr>
              <a:t>	Avril </a:t>
            </a:r>
            <a:r>
              <a:rPr lang="fr" sz="1600">
                <a:solidFill>
                  <a:srgbClr val="558ED5"/>
                </a:solidFill>
                <a:latin typeface="Calibri"/>
              </a:rPr>
              <a:t>:</a:t>
            </a:r>
          </a:p>
          <a:p>
            <a:pPr marL="0" marR="0" indent="457200" defTabSz="730758">
              <a:spcAft>
                <a:spcPts val="1820"/>
              </a:spcAft>
              <a:tabLst>
                <a:tab pos="730758" algn="l"/>
              </a:tabLst>
            </a:pPr>
            <a:r>
              <a:rPr lang="fr" sz="1600">
                <a:solidFill>
                  <a:srgbClr val="63003C"/>
                </a:solidFill>
                <a:latin typeface="Arial"/>
              </a:rPr>
              <a:t>•</a:t>
            </a:r>
            <a:r>
              <a:rPr lang="fr" sz="1600">
                <a:solidFill>
                  <a:srgbClr val="63003C"/>
                </a:solidFill>
                <a:latin typeface="Calibri"/>
              </a:rPr>
              <a:t>	Propositions d’affectations pour les candidats Erasmus, accords bilatéraux</a:t>
            </a:r>
          </a:p>
          <a:p>
            <a:pPr marL="0" marR="0" indent="0">
              <a:spcAft>
                <a:spcPts val="140"/>
              </a:spcAft>
            </a:pPr>
            <a:r>
              <a:rPr lang="fr" sz="1000">
                <a:solidFill>
                  <a:srgbClr val="558ED5"/>
                </a:solidFill>
                <a:latin typeface="Arial"/>
              </a:rPr>
              <a:t>■ </a:t>
            </a:r>
            <a:r>
              <a:rPr lang="fr" sz="1600" b="1">
                <a:solidFill>
                  <a:srgbClr val="558ED5"/>
                </a:solidFill>
                <a:latin typeface="Calibri"/>
              </a:rPr>
              <a:t>Mai </a:t>
            </a:r>
            <a:r>
              <a:rPr lang="fr" sz="1600">
                <a:solidFill>
                  <a:srgbClr val="558ED5"/>
                </a:solidFill>
                <a:latin typeface="Calibri"/>
              </a:rPr>
              <a:t>:</a:t>
            </a:r>
          </a:p>
          <a:p>
            <a:pPr marL="0" marR="0" indent="457200" defTabSz="730758">
              <a:tabLst>
                <a:tab pos="730758" algn="l"/>
              </a:tabLst>
            </a:pPr>
            <a:r>
              <a:rPr lang="fr" sz="1600">
                <a:solidFill>
                  <a:srgbClr val="63003C"/>
                </a:solidFill>
                <a:latin typeface="Arial"/>
              </a:rPr>
              <a:t>•	</a:t>
            </a:r>
            <a:r>
              <a:rPr lang="fr" sz="1600">
                <a:solidFill>
                  <a:srgbClr val="63003C"/>
                </a:solidFill>
                <a:latin typeface="Calibri"/>
              </a:rPr>
              <a:t>3</a:t>
            </a:r>
            <a:r>
              <a:rPr lang="fr" sz="1600" baseline="30000">
                <a:solidFill>
                  <a:srgbClr val="63003C"/>
                </a:solidFill>
                <a:latin typeface="Calibri"/>
              </a:rPr>
              <a:t>ème</a:t>
            </a:r>
            <a:r>
              <a:rPr lang="fr" sz="1600">
                <a:solidFill>
                  <a:srgbClr val="63003C"/>
                </a:solidFill>
                <a:latin typeface="Calibri"/>
              </a:rPr>
              <a:t> réunion d’information avant le départ et demandes de bourses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8424672" y="6477000"/>
            <a:ext cx="179832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41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" y="209296"/>
            <a:ext cx="9022080" cy="862584"/>
          </a:xfrm>
          <a:prstGeom prst="rect">
            <a:avLst/>
          </a:prstGeom>
          <a:solidFill>
            <a:srgbClr val="63003B"/>
          </a:solidFill>
        </p:spPr>
        <p:txBody>
          <a:bodyPr lIns="0" tIns="0" rIns="0" bIns="0">
            <a:noAutofit/>
          </a:bodyPr>
          <a:lstStyle/>
          <a:p>
            <a:pPr marL="0" marR="0" indent="8636" defTabSz="761492">
              <a:spcAft>
                <a:spcPts val="1120"/>
              </a:spcAft>
              <a:tabLst>
                <a:tab pos="761492" algn="l"/>
              </a:tabLst>
            </a:pPr>
            <a:r>
              <a:rPr lang="fr" sz="3200" b="1" dirty="0">
                <a:solidFill>
                  <a:srgbClr val="FFFFFF"/>
                </a:solidFill>
                <a:latin typeface="Arial"/>
              </a:rPr>
              <a:t>4.	</a:t>
            </a:r>
            <a:r>
              <a:rPr lang="fr-FR" sz="3200" b="1" dirty="0">
                <a:solidFill>
                  <a:srgbClr val="FFFFFF"/>
                </a:solidFill>
                <a:latin typeface="Arial"/>
              </a:rPr>
              <a:t>Informations sur le site</a:t>
            </a:r>
            <a:endParaRPr lang="fr" sz="32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24672" y="6477000"/>
            <a:ext cx="179832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41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144DD63-CED4-46DB-8CE9-C0AB496EDE1B}"/>
              </a:ext>
            </a:extLst>
          </p:cNvPr>
          <p:cNvSpPr txBox="1"/>
          <p:nvPr/>
        </p:nvSpPr>
        <p:spPr>
          <a:xfrm>
            <a:off x="435006" y="1677880"/>
            <a:ext cx="84959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N’hésitez pas à vous rendre sur le dossier CIRRUS de l’Université qui regroupe les fiches partenaires et le fichier de contact d’anciens étudiants partis à l’étranger : </a:t>
            </a:r>
            <a:r>
              <a:rPr lang="fr-FR" dirty="0">
                <a:hlinkClick r:id="rId2"/>
              </a:rPr>
              <a:t>https://cirrus.universite-paris-saclay.fr/s/WKfLjEQFFPzAJJq</a:t>
            </a:r>
            <a:endParaRPr lang="fr-FR" dirty="0"/>
          </a:p>
          <a:p>
            <a:endParaRPr lang="fr-FR" dirty="0"/>
          </a:p>
          <a:p>
            <a:r>
              <a:rPr lang="fr-FR" dirty="0"/>
              <a:t>Etudes en Europe  (Erasmus +) : </a:t>
            </a:r>
            <a:r>
              <a:rPr lang="fr-FR" dirty="0">
                <a:hlinkClick r:id="rId3"/>
              </a:rPr>
              <a:t>https://www.universite-paris-saclay.fr/formation/partir-letranger/le-programme-dechange-erasmus-etudes</a:t>
            </a:r>
            <a:endParaRPr lang="fr-FR" dirty="0"/>
          </a:p>
          <a:p>
            <a:endParaRPr lang="fr-FR" dirty="0"/>
          </a:p>
          <a:p>
            <a:br>
              <a:rPr lang="fr-FR" dirty="0"/>
            </a:br>
            <a:r>
              <a:rPr lang="fr-FR" dirty="0"/>
              <a:t>- études </a:t>
            </a:r>
            <a:r>
              <a:rPr lang="fr-FR" dirty="0" err="1"/>
              <a:t>Hors-Europe:</a:t>
            </a:r>
            <a:r>
              <a:rPr lang="fr-FR" dirty="0" err="1">
                <a:hlinkClick r:id="rId4"/>
              </a:rPr>
              <a:t>Cliquez</a:t>
            </a:r>
            <a:r>
              <a:rPr lang="fr-FR" dirty="0">
                <a:hlinkClick r:id="rId4"/>
              </a:rPr>
              <a:t> ici</a:t>
            </a:r>
            <a:br>
              <a:rPr lang="fr-FR" dirty="0"/>
            </a:br>
            <a:endParaRPr lang="fr-FR" dirty="0"/>
          </a:p>
          <a:p>
            <a:r>
              <a:rPr lang="fr-FR" dirty="0"/>
              <a:t>- études au Québec (BCI): </a:t>
            </a:r>
            <a:r>
              <a:rPr lang="fr-FR" u="sng" dirty="0">
                <a:hlinkClick r:id="rId5"/>
              </a:rPr>
              <a:t>Cliquez ici</a:t>
            </a:r>
            <a:endParaRPr lang="fr-FR" dirty="0"/>
          </a:p>
          <a:p>
            <a:br>
              <a:rPr lang="fr-FR" dirty="0"/>
            </a:b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5839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95656"/>
            <a:ext cx="9144000" cy="659384"/>
          </a:xfrm>
          <a:prstGeom prst="rect">
            <a:avLst/>
          </a:prstGeom>
          <a:solidFill>
            <a:srgbClr val="63003B"/>
          </a:solidFill>
        </p:spPr>
        <p:txBody>
          <a:bodyPr wrap="none" lIns="0" tIns="0" rIns="0" bIns="0">
            <a:noAutofit/>
          </a:bodyPr>
          <a:lstStyle/>
          <a:p>
            <a:pPr marL="0" marR="0" indent="0" defTabSz="806196">
              <a:tabLst>
                <a:tab pos="806196" algn="l"/>
              </a:tabLst>
            </a:pPr>
            <a:r>
              <a:rPr lang="fr" sz="3200" b="1" dirty="0">
                <a:solidFill>
                  <a:srgbClr val="FFFFFF"/>
                </a:solidFill>
                <a:latin typeface="Arial"/>
              </a:rPr>
              <a:t>5.	Possibilités de financement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88976" y="1368552"/>
          <a:ext cx="8753856" cy="3803904"/>
        </p:xfrm>
        <a:graphic>
          <a:graphicData uri="http://schemas.openxmlformats.org/drawingml/2006/table">
            <a:tbl>
              <a:tblPr/>
              <a:tblGrid>
                <a:gridCol w="3032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fr" sz="1200">
                          <a:solidFill>
                            <a:srgbClr val="2B131A"/>
                          </a:solidFill>
                          <a:latin typeface="Calibri"/>
                        </a:rPr>
                        <a:t>Bailleur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fr" sz="1200">
                          <a:solidFill>
                            <a:srgbClr val="2B131A"/>
                          </a:solidFill>
                          <a:latin typeface="Calibri"/>
                        </a:rPr>
                        <a:t>Type d'aide &amp; critères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fr" sz="1200">
                          <a:solidFill>
                            <a:srgbClr val="2B131A"/>
                          </a:solidFill>
                          <a:latin typeface="Calibri"/>
                        </a:rPr>
                        <a:t>Montant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fr" sz="1200">
                          <a:solidFill>
                            <a:srgbClr val="382D47"/>
                          </a:solidFill>
                          <a:latin typeface="Calibri"/>
                        </a:rPr>
                        <a:t>Ministère de l'Enseignement supérieur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fr" sz="1200">
                          <a:solidFill>
                            <a:srgbClr val="382D47"/>
                          </a:solidFill>
                          <a:latin typeface="Calibri"/>
                        </a:rPr>
                        <a:t>Aide à </a:t>
                      </a:r>
                      <a:r>
                        <a:rPr lang="fr" sz="1200">
                          <a:solidFill>
                            <a:srgbClr val="604A7B"/>
                          </a:solidFill>
                          <a:latin typeface="Calibri"/>
                        </a:rPr>
                        <a:t>la </a:t>
                      </a:r>
                      <a:r>
                        <a:rPr lang="fr" sz="1200">
                          <a:solidFill>
                            <a:srgbClr val="382D47"/>
                          </a:solidFill>
                          <a:latin typeface="Calibri"/>
                        </a:rPr>
                        <a:t>mobilité (critères sociaux)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fr" sz="1200">
                          <a:solidFill>
                            <a:srgbClr val="382D47"/>
                          </a:solidFill>
                          <a:latin typeface="Calibri"/>
                        </a:rPr>
                        <a:t>400 € </a:t>
                      </a:r>
                      <a:r>
                        <a:rPr lang="fr" sz="1200">
                          <a:solidFill>
                            <a:srgbClr val="604A7B"/>
                          </a:solidFill>
                          <a:latin typeface="Calibri"/>
                        </a:rPr>
                        <a:t>/ </a:t>
                      </a:r>
                      <a:r>
                        <a:rPr lang="fr" sz="1200">
                          <a:solidFill>
                            <a:srgbClr val="382D47"/>
                          </a:solidFill>
                          <a:latin typeface="Calibri"/>
                        </a:rPr>
                        <a:t>mois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fr" sz="1200">
                          <a:solidFill>
                            <a:srgbClr val="382D47"/>
                          </a:solidFill>
                          <a:latin typeface="Calibri"/>
                        </a:rPr>
                        <a:t>Conseil </a:t>
                      </a:r>
                      <a:r>
                        <a:rPr lang="fr" sz="1200">
                          <a:solidFill>
                            <a:srgbClr val="53564D"/>
                          </a:solidFill>
                          <a:latin typeface="Calibri"/>
                        </a:rPr>
                        <a:t>régional </a:t>
                      </a:r>
                      <a:r>
                        <a:rPr lang="fr" sz="1200">
                          <a:solidFill>
                            <a:srgbClr val="382D47"/>
                          </a:solidFill>
                          <a:latin typeface="Calibri"/>
                        </a:rPr>
                        <a:t>d'île-de-France (CRI F)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fr" sz="1200">
                          <a:solidFill>
                            <a:srgbClr val="53564D"/>
                          </a:solidFill>
                          <a:latin typeface="Calibri"/>
                        </a:rPr>
                        <a:t>Aide à </a:t>
                      </a:r>
                      <a:r>
                        <a:rPr lang="fr" sz="1200">
                          <a:solidFill>
                            <a:srgbClr val="604A7B"/>
                          </a:solidFill>
                          <a:latin typeface="Calibri"/>
                        </a:rPr>
                        <a:t>la </a:t>
                      </a:r>
                      <a:r>
                        <a:rPr lang="fr" sz="1200">
                          <a:solidFill>
                            <a:srgbClr val="53564D"/>
                          </a:solidFill>
                          <a:latin typeface="Calibri"/>
                        </a:rPr>
                        <a:t>mobilité (critères sociaux)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fr" sz="1200">
                          <a:solidFill>
                            <a:srgbClr val="382D47"/>
                          </a:solidFill>
                          <a:latin typeface="Calibri"/>
                        </a:rPr>
                        <a:t>360 à 420 € </a:t>
                      </a:r>
                      <a:r>
                        <a:rPr lang="fr" sz="1200">
                          <a:solidFill>
                            <a:srgbClr val="604A7B"/>
                          </a:solidFill>
                          <a:latin typeface="Calibri"/>
                        </a:rPr>
                        <a:t>/ mois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536"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fr" sz="1200">
                          <a:solidFill>
                            <a:srgbClr val="382D47"/>
                          </a:solidFill>
                          <a:latin typeface="Calibri"/>
                        </a:rPr>
                        <a:t>Erasmus+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fr" sz="1200">
                          <a:solidFill>
                            <a:srgbClr val="382D47"/>
                          </a:solidFill>
                          <a:latin typeface="Calibri"/>
                        </a:rPr>
                        <a:t>Aide à la mobilité d'études en Europe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fr" sz="1200">
                          <a:solidFill>
                            <a:srgbClr val="382D47"/>
                          </a:solidFill>
                          <a:latin typeface="Calibri"/>
                        </a:rPr>
                        <a:t>210 € </a:t>
                      </a:r>
                      <a:r>
                        <a:rPr lang="fr" sz="1200">
                          <a:solidFill>
                            <a:srgbClr val="604A7B"/>
                          </a:solidFill>
                          <a:latin typeface="Calibri"/>
                        </a:rPr>
                        <a:t>/ mois </a:t>
                      </a:r>
                      <a:r>
                        <a:rPr lang="fr" sz="1200">
                          <a:solidFill>
                            <a:srgbClr val="382D47"/>
                          </a:solidFill>
                          <a:latin typeface="Calibri"/>
                        </a:rPr>
                        <a:t>à 330 € </a:t>
                      </a:r>
                      <a:r>
                        <a:rPr lang="fr" sz="1200">
                          <a:solidFill>
                            <a:srgbClr val="604A7B"/>
                          </a:solidFill>
                          <a:latin typeface="Calibri"/>
                        </a:rPr>
                        <a:t>/ mois </a:t>
                      </a:r>
                      <a:r>
                        <a:rPr lang="fr" sz="1200">
                          <a:solidFill>
                            <a:srgbClr val="382D47"/>
                          </a:solidFill>
                          <a:latin typeface="Calibri"/>
                        </a:rPr>
                        <a:t>(selon pays de destination)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536"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fr" sz="1200">
                          <a:solidFill>
                            <a:srgbClr val="382D47"/>
                          </a:solidFill>
                          <a:latin typeface="Calibri"/>
                        </a:rPr>
                        <a:t>Erasmus+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fr" sz="1200">
                          <a:solidFill>
                            <a:srgbClr val="382D47"/>
                          </a:solidFill>
                          <a:latin typeface="Calibri"/>
                        </a:rPr>
                        <a:t>Aide à la mobilité de stage en Europe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7000"/>
                        </a:lnSpc>
                      </a:pPr>
                      <a:r>
                        <a:rPr lang="fr" sz="1200">
                          <a:solidFill>
                            <a:srgbClr val="382D47"/>
                          </a:solidFill>
                          <a:latin typeface="Calibri"/>
                        </a:rPr>
                        <a:t>360 € </a:t>
                      </a:r>
                      <a:r>
                        <a:rPr lang="fr" sz="1200">
                          <a:solidFill>
                            <a:srgbClr val="604A7B"/>
                          </a:solidFill>
                          <a:latin typeface="Calibri"/>
                        </a:rPr>
                        <a:t>/ </a:t>
                      </a:r>
                      <a:r>
                        <a:rPr lang="fr" sz="1200">
                          <a:solidFill>
                            <a:srgbClr val="382D47"/>
                          </a:solidFill>
                          <a:latin typeface="Calibri"/>
                        </a:rPr>
                        <a:t>mois à 48OC </a:t>
                      </a:r>
                      <a:r>
                        <a:rPr lang="fr" sz="1200">
                          <a:solidFill>
                            <a:srgbClr val="604A7B"/>
                          </a:solidFill>
                          <a:latin typeface="Calibri"/>
                        </a:rPr>
                        <a:t>/ </a:t>
                      </a:r>
                      <a:r>
                        <a:rPr lang="fr" sz="1200">
                          <a:solidFill>
                            <a:srgbClr val="382D47"/>
                          </a:solidFill>
                          <a:latin typeface="Calibri"/>
                        </a:rPr>
                        <a:t>mois (selon pays de destination)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fr" sz="1200">
                          <a:solidFill>
                            <a:srgbClr val="382D47"/>
                          </a:solidFill>
                          <a:latin typeface="Calibri"/>
                        </a:rPr>
                        <a:t>Université Paris-Saclay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fr" sz="1200">
                          <a:solidFill>
                            <a:srgbClr val="382D47"/>
                          </a:solidFill>
                          <a:latin typeface="Calibri"/>
                        </a:rPr>
                        <a:t>Aide à </a:t>
                      </a:r>
                      <a:r>
                        <a:rPr lang="fr" sz="1200">
                          <a:solidFill>
                            <a:srgbClr val="604A7B"/>
                          </a:solidFill>
                          <a:latin typeface="Calibri"/>
                        </a:rPr>
                        <a:t>la </a:t>
                      </a:r>
                      <a:r>
                        <a:rPr lang="fr" sz="1200">
                          <a:solidFill>
                            <a:srgbClr val="382D47"/>
                          </a:solidFill>
                          <a:latin typeface="Calibri"/>
                        </a:rPr>
                        <a:t>mobilité (critères sociaux)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fr" sz="1200">
                          <a:solidFill>
                            <a:srgbClr val="382D47"/>
                          </a:solidFill>
                          <a:latin typeface="Calibri"/>
                        </a:rPr>
                        <a:t>400 </a:t>
                      </a:r>
                      <a:r>
                        <a:rPr lang="fr" sz="1200">
                          <a:solidFill>
                            <a:srgbClr val="2B131A"/>
                          </a:solidFill>
                          <a:latin typeface="Calibri"/>
                        </a:rPr>
                        <a:t>€ </a:t>
                      </a:r>
                      <a:r>
                        <a:rPr lang="fr" sz="1200">
                          <a:solidFill>
                            <a:srgbClr val="604A7B"/>
                          </a:solidFill>
                          <a:latin typeface="Calibri"/>
                        </a:rPr>
                        <a:t>/ </a:t>
                      </a:r>
                      <a:r>
                        <a:rPr lang="fr" sz="1200">
                          <a:solidFill>
                            <a:srgbClr val="382D47"/>
                          </a:solidFill>
                          <a:latin typeface="Calibri"/>
                        </a:rPr>
                        <a:t>mois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536"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fr" sz="1200">
                          <a:solidFill>
                            <a:srgbClr val="53564D"/>
                          </a:solidFill>
                          <a:latin typeface="Calibri"/>
                        </a:rPr>
                        <a:t>Université Paris-Saclay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</a:pPr>
                      <a:r>
                        <a:rPr lang="fr" sz="1200">
                          <a:solidFill>
                            <a:srgbClr val="382D47"/>
                          </a:solidFill>
                          <a:latin typeface="Calibri"/>
                        </a:rPr>
                        <a:t>Bourse de stage (critère d'excellence)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</a:pPr>
                      <a:r>
                        <a:rPr lang="fr" sz="1200">
                          <a:solidFill>
                            <a:srgbClr val="382D47"/>
                          </a:solidFill>
                          <a:latin typeface="Calibri"/>
                        </a:rPr>
                        <a:t>22€ / jour de stage &amp; indemnités de transport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536"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fr" sz="1200">
                          <a:solidFill>
                            <a:srgbClr val="53564D"/>
                          </a:solidFill>
                          <a:latin typeface="Calibri"/>
                        </a:rPr>
                        <a:t>Université Paris-Saclay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fr" sz="1200">
                          <a:solidFill>
                            <a:srgbClr val="382D47"/>
                          </a:solidFill>
                          <a:latin typeface="Calibri"/>
                        </a:rPr>
                        <a:t>Bonus Coopération (mobilité vers partenaire stratégique de l'Université)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fr" sz="1200">
                          <a:solidFill>
                            <a:srgbClr val="382D47"/>
                          </a:solidFill>
                          <a:latin typeface="Calibri"/>
                        </a:rPr>
                        <a:t>Forfait de 600 €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fr" sz="1200">
                          <a:solidFill>
                            <a:srgbClr val="382D47"/>
                          </a:solidFill>
                          <a:latin typeface="Calibri"/>
                        </a:rPr>
                        <a:t>Université Paris-Saclay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fr" sz="1200">
                          <a:solidFill>
                            <a:srgbClr val="53564D"/>
                          </a:solidFill>
                          <a:latin typeface="Calibri"/>
                        </a:rPr>
                        <a:t>Bonus international (inéligibilité aux autres financements)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fr" sz="1200">
                          <a:solidFill>
                            <a:srgbClr val="382D47"/>
                          </a:solidFill>
                          <a:latin typeface="Calibri"/>
                        </a:rPr>
                        <a:t>Forfait de 400 €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2544" y="5404104"/>
            <a:ext cx="8058912" cy="40843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2607632" marR="0" indent="0"/>
            <a:r>
              <a:rPr lang="fr" sz="1500">
                <a:solidFill>
                  <a:srgbClr val="382D47"/>
                </a:solidFill>
                <a:latin typeface="Calibri"/>
              </a:rPr>
              <a:t>Détails et formulaire de candidature :</a:t>
            </a:r>
          </a:p>
          <a:p>
            <a:pPr marL="0" marR="0" indent="0">
              <a:lnSpc>
                <a:spcPct val="89000"/>
              </a:lnSpc>
            </a:pPr>
            <a:r>
              <a:rPr lang="en-US" sz="1500" u="sng">
                <a:solidFill>
                  <a:srgbClr val="413CE2"/>
                </a:solidFill>
                <a:latin typeface="Calibri"/>
                <a:hlinkClick r:id="rId2"/>
              </a:rPr>
              <a:t>https://www.universite-paris-saclay.fr/formation/partir-letranger/financements-pour-partir-letranger</a:t>
            </a:r>
          </a:p>
        </p:txBody>
      </p:sp>
      <p:sp>
        <p:nvSpPr>
          <p:cNvPr id="6" name="Rectangle 5"/>
          <p:cNvSpPr/>
          <p:nvPr/>
        </p:nvSpPr>
        <p:spPr>
          <a:xfrm>
            <a:off x="8424672" y="6477000"/>
            <a:ext cx="179832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42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1134" y="4380522"/>
            <a:ext cx="101798" cy="111088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 defTabSz="514350">
              <a:spcBef>
                <a:spcPts val="56"/>
              </a:spcBef>
            </a:pPr>
            <a:r>
              <a:rPr sz="675" dirty="0">
                <a:solidFill>
                  <a:srgbClr val="898989"/>
                </a:solidFill>
                <a:latin typeface="Calibri"/>
                <a:cs typeface="Calibri"/>
              </a:rPr>
              <a:t>20</a:t>
            </a:r>
            <a:endParaRPr sz="675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7561" y="525184"/>
            <a:ext cx="1128355" cy="301590"/>
          </a:xfrm>
          <a:prstGeom prst="rect">
            <a:avLst/>
          </a:prstGeom>
        </p:spPr>
        <p:txBody>
          <a:bodyPr vert="horz" wrap="square" lIns="0" tIns="7144" rIns="0" bIns="0" rtlCol="0" anchor="ctr">
            <a:spAutoFit/>
          </a:bodyPr>
          <a:lstStyle/>
          <a:p>
            <a:pPr marL="7144">
              <a:spcBef>
                <a:spcPts val="56"/>
              </a:spcBef>
            </a:pPr>
            <a:r>
              <a:rPr lang="fr-FR" sz="1913" dirty="0">
                <a:latin typeface="Calibri"/>
                <a:cs typeface="Calibri"/>
              </a:rPr>
              <a:t>5</a:t>
            </a:r>
            <a:r>
              <a:rPr sz="1913" dirty="0">
                <a:latin typeface="Calibri"/>
                <a:cs typeface="Calibri"/>
              </a:rPr>
              <a:t>.</a:t>
            </a:r>
            <a:r>
              <a:rPr sz="1913" spc="-40" dirty="0">
                <a:latin typeface="Calibri"/>
                <a:cs typeface="Calibri"/>
              </a:rPr>
              <a:t> </a:t>
            </a:r>
            <a:r>
              <a:rPr sz="1913" spc="-8" dirty="0">
                <a:latin typeface="Calibri"/>
                <a:cs typeface="Calibri"/>
              </a:rPr>
              <a:t>Contacts</a:t>
            </a:r>
            <a:endParaRPr sz="1913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09273" y="3645800"/>
            <a:ext cx="824156" cy="343508"/>
          </a:xfrm>
          <a:prstGeom prst="rect">
            <a:avLst/>
          </a:prstGeom>
        </p:spPr>
        <p:txBody>
          <a:bodyPr vert="horz" wrap="square" lIns="0" tIns="6430" rIns="0" bIns="0" rtlCol="0">
            <a:spAutoFit/>
          </a:bodyPr>
          <a:lstStyle/>
          <a:p>
            <a:pPr marL="7144" marR="2858" defTabSz="514350">
              <a:lnSpc>
                <a:spcPct val="100699"/>
              </a:lnSpc>
              <a:spcBef>
                <a:spcPts val="51"/>
              </a:spcBef>
            </a:pPr>
            <a:r>
              <a:rPr sz="675" b="1" spc="-3" dirty="0">
                <a:solidFill>
                  <a:prstClr val="black"/>
                </a:solidFill>
                <a:latin typeface="Calibri"/>
                <a:cs typeface="Calibri"/>
              </a:rPr>
              <a:t>Brigitte Laborde, </a:t>
            </a:r>
            <a:r>
              <a:rPr sz="675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endParaRPr lang="fr-FR" sz="675" b="1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144" marR="2858" defTabSz="514350">
              <a:lnSpc>
                <a:spcPct val="100699"/>
              </a:lnSpc>
              <a:spcBef>
                <a:spcPts val="51"/>
              </a:spcBef>
            </a:pPr>
            <a:r>
              <a:rPr sz="675" spc="-3" dirty="0">
                <a:solidFill>
                  <a:prstClr val="black"/>
                </a:solidFill>
                <a:latin typeface="Calibri"/>
                <a:cs typeface="Calibri"/>
              </a:rPr>
              <a:t>Respons</a:t>
            </a:r>
            <a:r>
              <a:rPr lang="fr-FR" sz="675" spc="-3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675" spc="-3" dirty="0">
                <a:solidFill>
                  <a:prstClr val="black"/>
                </a:solidFill>
                <a:latin typeface="Calibri"/>
                <a:cs typeface="Calibri"/>
              </a:rPr>
              <a:t>ble</a:t>
            </a:r>
            <a:endParaRPr lang="fr-FR" sz="675" spc="-3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144" marR="2858" defTabSz="514350">
              <a:lnSpc>
                <a:spcPct val="100699"/>
              </a:lnSpc>
              <a:spcBef>
                <a:spcPts val="51"/>
              </a:spcBef>
            </a:pPr>
            <a:r>
              <a:rPr sz="675" spc="-3" dirty="0">
                <a:solidFill>
                  <a:prstClr val="black"/>
                </a:solidFill>
                <a:latin typeface="Calibri"/>
                <a:cs typeface="Calibri"/>
              </a:rPr>
              <a:t>Mobilités</a:t>
            </a:r>
            <a:r>
              <a:rPr sz="675" spc="-3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75" spc="-6" dirty="0">
                <a:solidFill>
                  <a:prstClr val="black"/>
                </a:solidFill>
                <a:latin typeface="Calibri"/>
                <a:cs typeface="Calibri"/>
              </a:rPr>
              <a:t>Sortantes</a:t>
            </a:r>
            <a:endParaRPr sz="67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5822" y="2883419"/>
            <a:ext cx="676583" cy="66794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3530" y="1132436"/>
            <a:ext cx="1092994" cy="24288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022740" y="2288937"/>
            <a:ext cx="9874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GB" sz="675" b="1" dirty="0" err="1">
                <a:solidFill>
                  <a:prstClr val="black"/>
                </a:solidFill>
                <a:latin typeface="Calibri"/>
              </a:rPr>
              <a:t>Sadjia</a:t>
            </a:r>
            <a:r>
              <a:rPr lang="en-GB" sz="675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675" b="1" dirty="0" err="1">
                <a:solidFill>
                  <a:prstClr val="black"/>
                </a:solidFill>
                <a:latin typeface="Calibri"/>
              </a:rPr>
              <a:t>Medjkane</a:t>
            </a:r>
            <a:r>
              <a:rPr lang="en-GB" sz="675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GB" sz="675" dirty="0" err="1">
                <a:solidFill>
                  <a:prstClr val="black"/>
                </a:solidFill>
                <a:latin typeface="Calibri"/>
              </a:rPr>
              <a:t>Responsable</a:t>
            </a:r>
            <a:r>
              <a:rPr lang="en-GB" sz="675" dirty="0">
                <a:solidFill>
                  <a:prstClr val="black"/>
                </a:solidFill>
                <a:latin typeface="Calibri"/>
              </a:rPr>
              <a:t> Service RI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22740" y="3649759"/>
            <a:ext cx="824156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GB" sz="675" b="1" dirty="0">
                <a:solidFill>
                  <a:prstClr val="black"/>
                </a:solidFill>
                <a:latin typeface="Calibri"/>
              </a:rPr>
              <a:t>Laurence </a:t>
            </a:r>
            <a:r>
              <a:rPr lang="en-GB" sz="675" b="1" dirty="0" err="1">
                <a:solidFill>
                  <a:prstClr val="black"/>
                </a:solidFill>
                <a:latin typeface="Calibri"/>
              </a:rPr>
              <a:t>Vagnair</a:t>
            </a:r>
            <a:r>
              <a:rPr lang="en-GB" sz="675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GB" sz="675" dirty="0" err="1">
                <a:solidFill>
                  <a:prstClr val="black"/>
                </a:solidFill>
                <a:latin typeface="Calibri"/>
              </a:rPr>
              <a:t>Secrétaire</a:t>
            </a:r>
            <a:r>
              <a:rPr lang="en-GB" sz="675" dirty="0">
                <a:solidFill>
                  <a:prstClr val="black"/>
                </a:solidFill>
                <a:latin typeface="Calibri"/>
              </a:rPr>
              <a:t> Service RI</a:t>
            </a:r>
          </a:p>
        </p:txBody>
      </p:sp>
      <p:sp>
        <p:nvSpPr>
          <p:cNvPr id="17" name="object 4"/>
          <p:cNvSpPr txBox="1"/>
          <p:nvPr/>
        </p:nvSpPr>
        <p:spPr>
          <a:xfrm>
            <a:off x="7409273" y="2472710"/>
            <a:ext cx="695299" cy="316273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 algn="r" defTabSz="514350">
              <a:spcBef>
                <a:spcPts val="56"/>
              </a:spcBef>
            </a:pPr>
            <a:r>
              <a:rPr lang="fr-FR" sz="675" b="1" dirty="0">
                <a:solidFill>
                  <a:prstClr val="black"/>
                </a:solidFill>
                <a:latin typeface="Calibri"/>
                <a:cs typeface="Calibri"/>
              </a:rPr>
              <a:t>Patrick </a:t>
            </a:r>
            <a:r>
              <a:rPr lang="fr-FR" sz="675" b="1" dirty="0" err="1">
                <a:solidFill>
                  <a:prstClr val="black"/>
                </a:solidFill>
                <a:latin typeface="Calibri"/>
                <a:cs typeface="Calibri"/>
              </a:rPr>
              <a:t>Bouathong</a:t>
            </a:r>
            <a:r>
              <a:rPr lang="fr-FR" sz="675" b="1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endParaRPr sz="67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144" algn="r" defTabSz="514350">
              <a:lnSpc>
                <a:spcPts val="799"/>
              </a:lnSpc>
              <a:spcBef>
                <a:spcPts val="34"/>
              </a:spcBef>
            </a:pPr>
            <a:r>
              <a:rPr lang="fr-FR" sz="675" spc="-3" dirty="0">
                <a:solidFill>
                  <a:prstClr val="black"/>
                </a:solidFill>
                <a:latin typeface="Calibri"/>
                <a:cs typeface="Calibri"/>
              </a:rPr>
              <a:t>Chargé de mission RI pour le Droit</a:t>
            </a:r>
            <a:endParaRPr sz="67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8" name="object 4"/>
          <p:cNvSpPr txBox="1"/>
          <p:nvPr/>
        </p:nvSpPr>
        <p:spPr>
          <a:xfrm>
            <a:off x="7302357" y="5201015"/>
            <a:ext cx="880110" cy="316273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 algn="r" defTabSz="514350">
              <a:spcBef>
                <a:spcPts val="56"/>
              </a:spcBef>
            </a:pPr>
            <a:r>
              <a:rPr lang="fr-FR" sz="675" b="1" dirty="0">
                <a:solidFill>
                  <a:prstClr val="black"/>
                </a:solidFill>
                <a:latin typeface="Calibri"/>
                <a:cs typeface="Calibri"/>
              </a:rPr>
              <a:t>Valérie Nicolas-</a:t>
            </a:r>
            <a:r>
              <a:rPr lang="fr-FR" sz="675" b="1" dirty="0" err="1">
                <a:solidFill>
                  <a:prstClr val="black"/>
                </a:solidFill>
                <a:latin typeface="Calibri"/>
                <a:cs typeface="Calibri"/>
              </a:rPr>
              <a:t>Hémar</a:t>
            </a:r>
            <a:r>
              <a:rPr lang="fr-FR" sz="675" b="1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endParaRPr sz="67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144" algn="r" defTabSz="514350">
              <a:lnSpc>
                <a:spcPts val="799"/>
              </a:lnSpc>
              <a:spcBef>
                <a:spcPts val="34"/>
              </a:spcBef>
            </a:pPr>
            <a:r>
              <a:rPr lang="fr-FR" sz="675" spc="-3" dirty="0">
                <a:solidFill>
                  <a:prstClr val="black"/>
                </a:solidFill>
                <a:latin typeface="Calibri"/>
                <a:cs typeface="Calibri"/>
              </a:rPr>
              <a:t>Chargée de mission RI pour l’Economie-Gestion</a:t>
            </a:r>
            <a:endParaRPr sz="67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690646" y="1467466"/>
            <a:ext cx="348800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/>
            <a:r>
              <a:rPr lang="en-GB" sz="1100" b="1" dirty="0">
                <a:solidFill>
                  <a:prstClr val="black"/>
                </a:solidFill>
                <a:latin typeface="Calibri"/>
              </a:rPr>
              <a:t>Service des Relations </a:t>
            </a:r>
            <a:r>
              <a:rPr lang="en-GB" sz="1100" b="1" dirty="0" err="1">
                <a:solidFill>
                  <a:prstClr val="black"/>
                </a:solidFill>
                <a:latin typeface="Calibri"/>
              </a:rPr>
              <a:t>Internationales</a:t>
            </a:r>
            <a:r>
              <a:rPr lang="en-GB" sz="11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100" dirty="0">
                <a:solidFill>
                  <a:prstClr val="black"/>
                </a:solidFill>
                <a:latin typeface="Calibri"/>
              </a:rPr>
              <a:t>(bureau A413) :</a:t>
            </a:r>
          </a:p>
          <a:p>
            <a:pPr algn="ctr" defTabSz="514350"/>
            <a:r>
              <a:rPr lang="en-GB" sz="1100" dirty="0">
                <a:solidFill>
                  <a:prstClr val="black"/>
                </a:solidFill>
                <a:latin typeface="Calibri"/>
                <a:hlinkClick r:id="rId4"/>
              </a:rPr>
              <a:t>ri.jean-monnet@universite-paris-saclay.fr</a:t>
            </a:r>
            <a:r>
              <a:rPr lang="en-GB" sz="11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algn="ctr" defTabSz="514350"/>
            <a:endParaRPr lang="en-GB" sz="1100" dirty="0">
              <a:solidFill>
                <a:prstClr val="black"/>
              </a:solidFill>
              <a:latin typeface="Calibri"/>
            </a:endParaRPr>
          </a:p>
          <a:p>
            <a:pPr algn="ctr" defTabSz="514350"/>
            <a:r>
              <a:rPr lang="en-GB" sz="1100" dirty="0" err="1">
                <a:solidFill>
                  <a:prstClr val="black"/>
                </a:solidFill>
                <a:latin typeface="Calibri"/>
              </a:rPr>
              <a:t>Sadjia</a:t>
            </a:r>
            <a:r>
              <a:rPr lang="en-GB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100" dirty="0" err="1">
                <a:solidFill>
                  <a:prstClr val="black"/>
                </a:solidFill>
                <a:latin typeface="Calibri"/>
              </a:rPr>
              <a:t>Medjkane</a:t>
            </a:r>
            <a:r>
              <a:rPr lang="en-GB" sz="1100" dirty="0">
                <a:solidFill>
                  <a:prstClr val="black"/>
                </a:solidFill>
                <a:latin typeface="Calibri"/>
              </a:rPr>
              <a:t> : </a:t>
            </a:r>
            <a:r>
              <a:rPr lang="en-GB" sz="1100" dirty="0">
                <a:solidFill>
                  <a:prstClr val="black"/>
                </a:solidFill>
                <a:latin typeface="Calibri"/>
                <a:hlinkClick r:id="rId5"/>
              </a:rPr>
              <a:t>sadjia.medjkane@universite-paris-saclay.fr</a:t>
            </a:r>
            <a:r>
              <a:rPr lang="en-GB" sz="11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algn="ctr" defTabSz="514350"/>
            <a:r>
              <a:rPr lang="en-GB" sz="1100" dirty="0">
                <a:solidFill>
                  <a:prstClr val="black"/>
                </a:solidFill>
                <a:latin typeface="Calibri"/>
              </a:rPr>
              <a:t>Laurence </a:t>
            </a:r>
            <a:r>
              <a:rPr lang="en-GB" sz="1100" dirty="0" err="1">
                <a:solidFill>
                  <a:prstClr val="black"/>
                </a:solidFill>
                <a:latin typeface="Calibri"/>
              </a:rPr>
              <a:t>Vagnair</a:t>
            </a:r>
            <a:r>
              <a:rPr lang="en-GB" sz="1100" dirty="0">
                <a:solidFill>
                  <a:prstClr val="black"/>
                </a:solidFill>
                <a:latin typeface="Calibri"/>
              </a:rPr>
              <a:t> : </a:t>
            </a:r>
            <a:r>
              <a:rPr lang="en-GB" sz="1100" dirty="0">
                <a:solidFill>
                  <a:prstClr val="black"/>
                </a:solidFill>
                <a:latin typeface="Calibri"/>
                <a:hlinkClick r:id="rId6"/>
              </a:rPr>
              <a:t>laurence.vagnair@universite-paris-saclay.fr</a:t>
            </a:r>
            <a:r>
              <a:rPr lang="en-GB" sz="11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algn="ctr" defTabSz="514350"/>
            <a:endParaRPr lang="en-GB" sz="1100" dirty="0">
              <a:solidFill>
                <a:prstClr val="black"/>
              </a:solidFill>
              <a:latin typeface="Calibri"/>
            </a:endParaRPr>
          </a:p>
          <a:p>
            <a:pPr algn="ctr" defTabSz="514350"/>
            <a:endParaRPr lang="en-GB" sz="1100" dirty="0">
              <a:solidFill>
                <a:prstClr val="black"/>
              </a:solidFill>
              <a:latin typeface="Calibri"/>
            </a:endParaRPr>
          </a:p>
          <a:p>
            <a:pPr algn="ctr" defTabSz="514350"/>
            <a:r>
              <a:rPr lang="en-GB" sz="1100" b="1" dirty="0" err="1">
                <a:solidFill>
                  <a:prstClr val="black"/>
                </a:solidFill>
                <a:latin typeface="Calibri"/>
              </a:rPr>
              <a:t>Responsable</a:t>
            </a:r>
            <a:r>
              <a:rPr lang="en-GB" sz="11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100" b="1" dirty="0" err="1">
                <a:solidFill>
                  <a:prstClr val="black"/>
                </a:solidFill>
                <a:latin typeface="Calibri"/>
              </a:rPr>
              <a:t>Mobilité</a:t>
            </a:r>
            <a:r>
              <a:rPr lang="en-GB" sz="11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100" b="1" dirty="0" err="1">
                <a:solidFill>
                  <a:prstClr val="black"/>
                </a:solidFill>
                <a:latin typeface="Calibri"/>
              </a:rPr>
              <a:t>Sortante</a:t>
            </a:r>
            <a:r>
              <a:rPr lang="en-GB" sz="11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100" dirty="0">
                <a:solidFill>
                  <a:prstClr val="black"/>
                </a:solidFill>
                <a:latin typeface="Calibri"/>
              </a:rPr>
              <a:t>(bureau B211) :</a:t>
            </a:r>
          </a:p>
          <a:p>
            <a:pPr algn="ctr" defTabSz="514350"/>
            <a:r>
              <a:rPr lang="en-GB" sz="1100" dirty="0">
                <a:solidFill>
                  <a:prstClr val="black"/>
                </a:solidFill>
                <a:latin typeface="Calibri"/>
              </a:rPr>
              <a:t>Brigitte </a:t>
            </a:r>
            <a:r>
              <a:rPr lang="en-GB" sz="1100" dirty="0" err="1">
                <a:solidFill>
                  <a:prstClr val="black"/>
                </a:solidFill>
                <a:latin typeface="Calibri"/>
              </a:rPr>
              <a:t>Laborde</a:t>
            </a:r>
            <a:r>
              <a:rPr lang="en-GB" sz="1100" dirty="0">
                <a:solidFill>
                  <a:prstClr val="black"/>
                </a:solidFill>
                <a:latin typeface="Calibri"/>
              </a:rPr>
              <a:t> : </a:t>
            </a:r>
            <a:r>
              <a:rPr lang="en-GB" sz="1100" dirty="0">
                <a:solidFill>
                  <a:prstClr val="black"/>
                </a:solidFill>
                <a:latin typeface="Calibri"/>
                <a:hlinkClick r:id="rId7"/>
              </a:rPr>
              <a:t>brigitte.laborde@universite-paris-saclay.fr</a:t>
            </a:r>
            <a:endParaRPr lang="en-GB" sz="1100" dirty="0">
              <a:solidFill>
                <a:prstClr val="black"/>
              </a:solidFill>
              <a:latin typeface="Calibri"/>
            </a:endParaRPr>
          </a:p>
          <a:p>
            <a:pPr algn="ctr" defTabSz="514350"/>
            <a:endParaRPr lang="en-GB" sz="1100" dirty="0">
              <a:solidFill>
                <a:prstClr val="black"/>
              </a:solidFill>
              <a:latin typeface="Calibri"/>
            </a:endParaRPr>
          </a:p>
          <a:p>
            <a:pPr algn="ctr" defTabSz="514350"/>
            <a:endParaRPr lang="en-GB" sz="1100" dirty="0">
              <a:solidFill>
                <a:prstClr val="black"/>
              </a:solidFill>
              <a:latin typeface="Calibri"/>
            </a:endParaRPr>
          </a:p>
          <a:p>
            <a:pPr algn="ctr" defTabSz="514350"/>
            <a:r>
              <a:rPr lang="en-GB" sz="1100" b="1" dirty="0">
                <a:solidFill>
                  <a:prstClr val="black"/>
                </a:solidFill>
                <a:latin typeface="Calibri"/>
              </a:rPr>
              <a:t>Vice-Doyenne Relations </a:t>
            </a:r>
            <a:r>
              <a:rPr lang="en-GB" sz="1100" b="1" dirty="0" err="1">
                <a:solidFill>
                  <a:prstClr val="black"/>
                </a:solidFill>
                <a:latin typeface="Calibri"/>
              </a:rPr>
              <a:t>Internationales</a:t>
            </a:r>
            <a:r>
              <a:rPr lang="en-GB" sz="11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100" dirty="0">
                <a:solidFill>
                  <a:prstClr val="black"/>
                </a:solidFill>
                <a:latin typeface="Calibri"/>
              </a:rPr>
              <a:t>(bureau A314) :</a:t>
            </a:r>
          </a:p>
          <a:p>
            <a:pPr algn="ctr" defTabSz="514350"/>
            <a:r>
              <a:rPr lang="en-GB" sz="1100" dirty="0">
                <a:solidFill>
                  <a:prstClr val="black"/>
                </a:solidFill>
                <a:latin typeface="Calibri"/>
              </a:rPr>
              <a:t>Delphine </a:t>
            </a:r>
            <a:r>
              <a:rPr lang="en-GB" sz="1100" dirty="0" err="1">
                <a:solidFill>
                  <a:prstClr val="black"/>
                </a:solidFill>
                <a:latin typeface="Calibri"/>
              </a:rPr>
              <a:t>Placidi</a:t>
            </a:r>
            <a:r>
              <a:rPr lang="en-GB" sz="1100" dirty="0">
                <a:solidFill>
                  <a:prstClr val="black"/>
                </a:solidFill>
                <a:latin typeface="Calibri"/>
              </a:rPr>
              <a:t>-Frot : </a:t>
            </a:r>
            <a:r>
              <a:rPr lang="en-GB" sz="1100" dirty="0">
                <a:solidFill>
                  <a:prstClr val="black"/>
                </a:solidFill>
                <a:latin typeface="Calibri"/>
                <a:hlinkClick r:id="rId8"/>
              </a:rPr>
              <a:t>delphine.placidi-frot@universite-paris-saclay.fr</a:t>
            </a:r>
            <a:endParaRPr lang="en-GB" sz="1100" dirty="0">
              <a:solidFill>
                <a:prstClr val="black"/>
              </a:solidFill>
              <a:latin typeface="Calibri"/>
            </a:endParaRPr>
          </a:p>
          <a:p>
            <a:pPr algn="ctr" defTabSz="514350"/>
            <a:endParaRPr lang="en-GB" sz="1100" dirty="0">
              <a:solidFill>
                <a:prstClr val="black"/>
              </a:solidFill>
              <a:latin typeface="Calibri"/>
            </a:endParaRPr>
          </a:p>
          <a:p>
            <a:pPr algn="ctr" defTabSz="514350"/>
            <a:endParaRPr lang="en-GB" sz="1100" dirty="0">
              <a:solidFill>
                <a:prstClr val="black"/>
              </a:solidFill>
              <a:latin typeface="Calibri"/>
            </a:endParaRPr>
          </a:p>
          <a:p>
            <a:pPr algn="ctr" defTabSz="514350"/>
            <a:r>
              <a:rPr lang="en-GB" sz="1100" b="1" dirty="0">
                <a:solidFill>
                  <a:prstClr val="black"/>
                </a:solidFill>
                <a:latin typeface="Calibri"/>
              </a:rPr>
              <a:t>Chargé de mission RI pour le Droit :</a:t>
            </a:r>
          </a:p>
          <a:p>
            <a:pPr algn="ctr" defTabSz="514350"/>
            <a:r>
              <a:rPr lang="en-GB" sz="1100" dirty="0">
                <a:solidFill>
                  <a:prstClr val="black"/>
                </a:solidFill>
                <a:latin typeface="Calibri"/>
              </a:rPr>
              <a:t>Patrick </a:t>
            </a:r>
            <a:r>
              <a:rPr lang="en-GB" sz="1100" dirty="0" err="1">
                <a:solidFill>
                  <a:prstClr val="black"/>
                </a:solidFill>
                <a:latin typeface="Calibri"/>
              </a:rPr>
              <a:t>Bouathong</a:t>
            </a:r>
            <a:r>
              <a:rPr lang="en-GB" sz="1100" dirty="0">
                <a:solidFill>
                  <a:prstClr val="black"/>
                </a:solidFill>
                <a:latin typeface="Calibri"/>
              </a:rPr>
              <a:t> : </a:t>
            </a:r>
            <a:r>
              <a:rPr lang="en-GB" sz="1100" dirty="0">
                <a:solidFill>
                  <a:prstClr val="black"/>
                </a:solidFill>
                <a:latin typeface="Calibri"/>
                <a:hlinkClick r:id="rId9"/>
              </a:rPr>
              <a:t>patrick.bouathong@universite-paris-saclay.fr</a:t>
            </a:r>
            <a:r>
              <a:rPr lang="en-GB" sz="11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algn="ctr" defTabSz="514350"/>
            <a:endParaRPr lang="en-GB" sz="1100" dirty="0">
              <a:solidFill>
                <a:prstClr val="black"/>
              </a:solidFill>
              <a:latin typeface="Calibri"/>
            </a:endParaRPr>
          </a:p>
          <a:p>
            <a:pPr algn="ctr" defTabSz="514350"/>
            <a:endParaRPr lang="en-GB" sz="1100" dirty="0">
              <a:solidFill>
                <a:prstClr val="black"/>
              </a:solidFill>
              <a:latin typeface="Calibri"/>
            </a:endParaRPr>
          </a:p>
          <a:p>
            <a:pPr algn="ctr" defTabSz="514350"/>
            <a:r>
              <a:rPr lang="en-GB" sz="1100" b="1" dirty="0">
                <a:solidFill>
                  <a:prstClr val="black"/>
                </a:solidFill>
                <a:latin typeface="Calibri"/>
              </a:rPr>
              <a:t>Chargé de mission RI pour </a:t>
            </a:r>
            <a:r>
              <a:rPr lang="en-GB" sz="1100" b="1" dirty="0" err="1">
                <a:solidFill>
                  <a:prstClr val="black"/>
                </a:solidFill>
                <a:latin typeface="Calibri"/>
              </a:rPr>
              <a:t>l’Economie-Gestion</a:t>
            </a:r>
            <a:r>
              <a:rPr lang="en-GB" sz="1100" b="1" dirty="0">
                <a:solidFill>
                  <a:prstClr val="black"/>
                </a:solidFill>
                <a:latin typeface="Calibri"/>
              </a:rPr>
              <a:t> :</a:t>
            </a:r>
          </a:p>
          <a:p>
            <a:pPr algn="ctr" defTabSz="514350"/>
            <a:r>
              <a:rPr lang="en-GB" sz="1100" dirty="0" err="1">
                <a:solidFill>
                  <a:prstClr val="black"/>
                </a:solidFill>
                <a:latin typeface="Calibri"/>
              </a:rPr>
              <a:t>Valérie</a:t>
            </a:r>
            <a:r>
              <a:rPr lang="en-GB" sz="1100" dirty="0">
                <a:solidFill>
                  <a:prstClr val="black"/>
                </a:solidFill>
                <a:latin typeface="Calibri"/>
              </a:rPr>
              <a:t> Nicolas-</a:t>
            </a:r>
            <a:r>
              <a:rPr lang="en-GB" sz="1100" dirty="0" err="1">
                <a:solidFill>
                  <a:prstClr val="black"/>
                </a:solidFill>
                <a:latin typeface="Calibri"/>
              </a:rPr>
              <a:t>Hémar</a:t>
            </a:r>
            <a:r>
              <a:rPr lang="en-GB" sz="1100" dirty="0">
                <a:solidFill>
                  <a:prstClr val="black"/>
                </a:solidFill>
                <a:latin typeface="Calibri"/>
              </a:rPr>
              <a:t> : </a:t>
            </a:r>
            <a:r>
              <a:rPr lang="en-GB" sz="1100" dirty="0">
                <a:solidFill>
                  <a:prstClr val="black"/>
                </a:solidFill>
                <a:latin typeface="Calibri"/>
                <a:hlinkClick r:id="rId10"/>
              </a:rPr>
              <a:t>valerie.nicolas-hemar@universite-paris-saclay.fr</a:t>
            </a:r>
            <a:r>
              <a:rPr lang="en-GB" sz="1100" dirty="0">
                <a:solidFill>
                  <a:prstClr val="black"/>
                </a:solidFill>
                <a:latin typeface="Calibri"/>
              </a:rPr>
              <a:t> 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11"/>
          <a:srcRect l="6567" r="9370"/>
          <a:stretch/>
        </p:blipFill>
        <p:spPr>
          <a:xfrm>
            <a:off x="7409273" y="4380522"/>
            <a:ext cx="695299" cy="75034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758C696-2956-49E9-8DDE-0C07C791B4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865" y="1552014"/>
            <a:ext cx="751540" cy="83516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8261675-6D5E-4241-B019-B17A5F8C840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57" y="2788984"/>
            <a:ext cx="856816" cy="85681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2E23C32-09CF-4272-969F-4E2E58B82CF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30" y="1287289"/>
            <a:ext cx="872743" cy="87274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FF3E9C-1E16-4DA6-B055-5D27B4EFF65C}"/>
              </a:ext>
            </a:extLst>
          </p:cNvPr>
          <p:cNvSpPr/>
          <p:nvPr/>
        </p:nvSpPr>
        <p:spPr>
          <a:xfrm>
            <a:off x="0" y="491744"/>
            <a:ext cx="8811768" cy="734568"/>
          </a:xfrm>
          <a:prstGeom prst="rect">
            <a:avLst/>
          </a:prstGeom>
          <a:solidFill>
            <a:srgbClr val="63003B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 defTabSz="463296">
              <a:tabLst>
                <a:tab pos="463296" algn="l"/>
              </a:tabLst>
            </a:pPr>
            <a:r>
              <a:rPr lang="fr" sz="4000" dirty="0">
                <a:solidFill>
                  <a:srgbClr val="FFFFFF"/>
                </a:solidFill>
                <a:latin typeface="Calibri"/>
              </a:rPr>
              <a:t>6.	Contacts</a:t>
            </a:r>
          </a:p>
        </p:txBody>
      </p:sp>
    </p:spTree>
    <p:extLst>
      <p:ext uri="{BB962C8B-B14F-4D97-AF65-F5344CB8AC3E}">
        <p14:creationId xmlns:p14="http://schemas.microsoft.com/office/powerpoint/2010/main" val="33229220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54736"/>
            <a:ext cx="9144000" cy="664464"/>
          </a:xfrm>
          <a:prstGeom prst="rect">
            <a:avLst/>
          </a:prstGeom>
          <a:solidFill>
            <a:srgbClr val="63003B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 defTabSz="463296">
              <a:tabLst>
                <a:tab pos="463296" algn="l"/>
              </a:tabLst>
            </a:pPr>
            <a:r>
              <a:rPr lang="fr" sz="3200" b="1" dirty="0">
                <a:solidFill>
                  <a:srgbClr val="FFFFFF"/>
                </a:solidFill>
                <a:latin typeface="Arial"/>
              </a:rPr>
              <a:t>7.	Questions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520" y="1703832"/>
            <a:ext cx="8293608" cy="462381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311980" marR="0" indent="-330200">
              <a:spcAft>
                <a:spcPts val="280"/>
              </a:spcAft>
            </a:pPr>
            <a:r>
              <a:rPr lang="fr" sz="1600">
                <a:latin typeface="Arial"/>
              </a:rPr>
              <a:t>N’hésitez pas à contacter les étudiants ayant déjà effectué une mobilité à l’étranger (nous pouvons vous communiquer leur adresse mail).</a:t>
            </a:r>
          </a:p>
          <a:p>
            <a:pPr marL="311980" marR="0" indent="-330200">
              <a:spcAft>
                <a:spcPts val="280"/>
              </a:spcAft>
            </a:pPr>
            <a:r>
              <a:rPr lang="fr" sz="1600">
                <a:latin typeface="Arial"/>
              </a:rPr>
              <a:t>Vous pouvez aussi visionner des vidéos et lire les rapports écrits des étudiants rentrés de mobilité au printemps dernier (année 2019-20) ici :</a:t>
            </a:r>
          </a:p>
          <a:p>
            <a:pPr marL="0" marR="0" indent="17780" algn="just">
              <a:spcAft>
                <a:spcPts val="280"/>
              </a:spcAft>
            </a:pPr>
            <a:r>
              <a:rPr lang="en-US" sz="1400" b="1" u="sng">
                <a:solidFill>
                  <a:srgbClr val="0000FF"/>
                </a:solidFill>
                <a:latin typeface="Arial"/>
                <a:hlinkClick r:id="rId2"/>
              </a:rPr>
              <a:t>https://portail.universite-paris-saclay.fr/Jean-Monnet/Pages/Relations-Internationales.aspx</a:t>
            </a:r>
          </a:p>
          <a:p>
            <a:pPr marL="0" marR="0" indent="17780" algn="just">
              <a:spcAft>
                <a:spcPts val="1470"/>
              </a:spcAft>
            </a:pPr>
            <a:r>
              <a:rPr lang="fr" sz="1200" b="1">
                <a:latin typeface="Calibri"/>
              </a:rPr>
              <a:t>Vidéos 2020-21 </a:t>
            </a:r>
            <a:r>
              <a:rPr lang="fr" sz="1200">
                <a:latin typeface="Calibri"/>
              </a:rPr>
              <a:t>:</a:t>
            </a:r>
            <a:r>
              <a:rPr lang="fr" sz="1200">
                <a:latin typeface="Calibri"/>
                <a:hlinkClick r:id="rId3"/>
              </a:rPr>
              <a:t> </a:t>
            </a:r>
            <a:r>
              <a:rPr lang="fr" sz="1200" b="1" u="sng">
                <a:solidFill>
                  <a:srgbClr val="0000FF"/>
                </a:solidFill>
                <a:latin typeface="Calibri"/>
                <a:hlinkClick r:id="rId3"/>
              </a:rPr>
              <a:t>https://www.youtube.com/watch?v=vsnBkzGEBJA&amp;list=PL0Tewe3Qrqvjl-n w19ifagfWFzRBQNbl</a:t>
            </a:r>
          </a:p>
          <a:p>
            <a:pPr marL="0" marR="0" indent="17780" algn="just">
              <a:spcAft>
                <a:spcPts val="280"/>
              </a:spcAft>
            </a:pPr>
            <a:r>
              <a:rPr lang="fr" sz="1600">
                <a:latin typeface="Arial"/>
              </a:rPr>
              <a:t>Les associations étudiantes :</a:t>
            </a:r>
          </a:p>
          <a:p>
            <a:pPr marL="0" marR="0" indent="17780" algn="just">
              <a:spcAft>
                <a:spcPts val="280"/>
              </a:spcAft>
            </a:pPr>
            <a:r>
              <a:rPr lang="fr" sz="1600" b="1">
                <a:latin typeface="Arial"/>
              </a:rPr>
              <a:t>Association ERASMOUV</a:t>
            </a:r>
          </a:p>
          <a:p>
            <a:pPr marL="0" marR="0" indent="17780" algn="just">
              <a:spcAft>
                <a:spcPts val="280"/>
              </a:spcAft>
            </a:pPr>
            <a:r>
              <a:rPr lang="en-US" sz="1600" b="1" u="sng">
                <a:solidFill>
                  <a:srgbClr val="0000FF"/>
                </a:solidFill>
                <a:latin typeface="Arial"/>
                <a:hlinkClick r:id="rId4"/>
              </a:rPr>
              <a:t>https://www.facebook.com/erasmouvjm</a:t>
            </a:r>
          </a:p>
          <a:p>
            <a:pPr marL="0" marR="0" indent="17780" algn="just">
              <a:spcAft>
                <a:spcPts val="1890"/>
              </a:spcAft>
            </a:pPr>
            <a:r>
              <a:rPr lang="fr" sz="1600" b="1">
                <a:latin typeface="Arial"/>
              </a:rPr>
              <a:t>Instagram: </a:t>
            </a:r>
            <a:r>
              <a:rPr lang="fr" sz="1600" b="1">
                <a:solidFill>
                  <a:srgbClr val="0000CC"/>
                </a:solidFill>
                <a:latin typeface="Arial"/>
              </a:rPr>
              <a:t>erasmouv</a:t>
            </a:r>
          </a:p>
          <a:p>
            <a:pPr marL="0" marR="0" indent="17780" algn="just">
              <a:spcAft>
                <a:spcPts val="280"/>
              </a:spcAft>
            </a:pPr>
            <a:r>
              <a:rPr lang="fr" sz="1600" b="1">
                <a:latin typeface="Arial"/>
              </a:rPr>
              <a:t>Association Franco-Chinoise</a:t>
            </a:r>
          </a:p>
          <a:p>
            <a:pPr marL="0" marR="0" indent="17780" algn="just">
              <a:spcAft>
                <a:spcPts val="1890"/>
              </a:spcAft>
            </a:pPr>
            <a:r>
              <a:rPr lang="fr" sz="1600" b="1">
                <a:latin typeface="Arial"/>
              </a:rPr>
              <a:t>AEFC</a:t>
            </a:r>
            <a:r>
              <a:rPr lang="fr" sz="1600" b="1">
                <a:latin typeface="Arial"/>
                <a:hlinkClick r:id="rId5"/>
              </a:rPr>
              <a:t> </a:t>
            </a:r>
            <a:r>
              <a:rPr lang="en-US" sz="1600" b="1" u="sng">
                <a:solidFill>
                  <a:srgbClr val="0000FF"/>
                </a:solidFill>
                <a:latin typeface="Arial"/>
                <a:hlinkClick r:id="rId5"/>
              </a:rPr>
              <a:t>https://www.facebook.com/AEFCParis</a:t>
            </a:r>
          </a:p>
          <a:p>
            <a:pPr marL="0" marR="0" indent="17780" algn="just">
              <a:spcAft>
                <a:spcPts val="280"/>
              </a:spcAft>
            </a:pPr>
            <a:r>
              <a:rPr lang="fr" sz="1600">
                <a:latin typeface="Arial"/>
              </a:rPr>
              <a:t>Abonnez-vous à la page Facebook des Relations Internationales de la Faculté Jean Monnet</a:t>
            </a:r>
          </a:p>
          <a:p>
            <a:pPr marL="0" marR="0" indent="17780" algn="just"/>
            <a:r>
              <a:rPr lang="en-US" sz="1600" b="1" u="sng">
                <a:solidFill>
                  <a:srgbClr val="0000FF"/>
                </a:solidFill>
                <a:latin typeface="Arial"/>
                <a:hlinkClick r:id="rId6"/>
              </a:rPr>
              <a:t>https://www.facebook.com/rijeanmonnet</a:t>
            </a:r>
          </a:p>
        </p:txBody>
      </p:sp>
      <p:sp>
        <p:nvSpPr>
          <p:cNvPr id="5" name="Rectangle 4"/>
          <p:cNvSpPr/>
          <p:nvPr/>
        </p:nvSpPr>
        <p:spPr>
          <a:xfrm>
            <a:off x="8424672" y="6477000"/>
            <a:ext cx="182880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44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288" y="3032760"/>
            <a:ext cx="4035552" cy="23926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" y="85344"/>
            <a:ext cx="9022080" cy="725424"/>
          </a:xfrm>
          <a:prstGeom prst="rect">
            <a:avLst/>
          </a:prstGeom>
          <a:solidFill>
            <a:srgbClr val="63003B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3200" b="1" dirty="0">
                <a:solidFill>
                  <a:srgbClr val="FFFFFF"/>
                </a:solidFill>
                <a:latin typeface="Arial"/>
              </a:rPr>
              <a:t>1. Partir à l’étranger</a:t>
            </a:r>
          </a:p>
        </p:txBody>
      </p:sp>
      <p:sp>
        <p:nvSpPr>
          <p:cNvPr id="5" name="Rectangle 4"/>
          <p:cNvSpPr/>
          <p:nvPr/>
        </p:nvSpPr>
        <p:spPr>
          <a:xfrm>
            <a:off x="195072" y="1737360"/>
            <a:ext cx="1749552" cy="20116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 defTabSz="332994">
              <a:tabLst>
                <a:tab pos="332994" algn="l"/>
              </a:tabLst>
            </a:pPr>
            <a:r>
              <a:rPr lang="fr" sz="2000">
                <a:latin typeface="Arial"/>
              </a:rPr>
              <a:t>•	</a:t>
            </a:r>
            <a:r>
              <a:rPr lang="fr" sz="2000" b="1">
                <a:latin typeface="Calibri"/>
              </a:rPr>
              <a:t>« Erasmus+ »</a:t>
            </a:r>
          </a:p>
        </p:txBody>
      </p:sp>
      <p:sp>
        <p:nvSpPr>
          <p:cNvPr id="6" name="Rectangle 5"/>
          <p:cNvSpPr/>
          <p:nvPr/>
        </p:nvSpPr>
        <p:spPr>
          <a:xfrm>
            <a:off x="355106" y="2121408"/>
            <a:ext cx="5926821" cy="46939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457200"/>
            <a:r>
              <a:rPr lang="fr-FR" sz="1600" dirty="0">
                <a:latin typeface="Calibri"/>
              </a:rPr>
              <a:t>P</a:t>
            </a:r>
            <a:r>
              <a:rPr lang="fr" sz="1600" dirty="0">
                <a:latin typeface="Calibri"/>
              </a:rPr>
              <a:t>rogramme financé par la Commission Européenne et permettant</a:t>
            </a:r>
            <a:br>
              <a:rPr lang="fr" sz="1600" dirty="0">
                <a:latin typeface="Calibri"/>
              </a:rPr>
            </a:br>
            <a:r>
              <a:rPr lang="fr" sz="1600" dirty="0">
                <a:latin typeface="Calibri"/>
              </a:rPr>
              <a:t> la mobilité d’études et/ou de stages au sein de l’Union Européenne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072" y="2697480"/>
            <a:ext cx="5803392" cy="25908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 defTabSz="332994">
              <a:tabLst>
                <a:tab pos="332994" algn="l"/>
              </a:tabLst>
            </a:pPr>
            <a:r>
              <a:rPr lang="fr" sz="2000" dirty="0">
                <a:latin typeface="Arial"/>
              </a:rPr>
              <a:t>•</a:t>
            </a:r>
            <a:r>
              <a:rPr lang="fr" sz="2000" b="1" dirty="0">
                <a:latin typeface="Calibri"/>
              </a:rPr>
              <a:t>	Accords bilatéraux ou programmes spécifiques (BCI,</a:t>
            </a:r>
          </a:p>
        </p:txBody>
      </p:sp>
      <p:sp>
        <p:nvSpPr>
          <p:cNvPr id="8" name="Rectangle 7"/>
          <p:cNvSpPr/>
          <p:nvPr/>
        </p:nvSpPr>
        <p:spPr>
          <a:xfrm>
            <a:off x="195072" y="3002280"/>
            <a:ext cx="4740912" cy="259994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342900">
              <a:spcAft>
                <a:spcPts val="490"/>
              </a:spcAft>
            </a:pPr>
            <a:r>
              <a:rPr lang="fr" sz="2000" b="1" dirty="0">
                <a:latin typeface="Calibri"/>
              </a:rPr>
              <a:t>MICEFA)</a:t>
            </a:r>
          </a:p>
          <a:p>
            <a:pPr marL="0" marR="0" indent="0" defTabSz="332994">
              <a:spcAft>
                <a:spcPts val="490"/>
              </a:spcAft>
              <a:tabLst>
                <a:tab pos="332994" algn="l"/>
              </a:tabLst>
            </a:pPr>
            <a:r>
              <a:rPr lang="fr" sz="2000" dirty="0">
                <a:latin typeface="Arial"/>
              </a:rPr>
              <a:t>•</a:t>
            </a:r>
            <a:r>
              <a:rPr lang="fr" sz="2000" b="1" i="1" dirty="0">
                <a:latin typeface="Calibri"/>
              </a:rPr>
              <a:t>	Free mover</a:t>
            </a:r>
            <a:r>
              <a:rPr lang="fr" sz="2000" dirty="0">
                <a:latin typeface="Calibri"/>
              </a:rPr>
              <a:t> (ou </a:t>
            </a:r>
            <a:r>
              <a:rPr lang="fr" sz="2000" b="1" i="1" dirty="0">
                <a:latin typeface="Calibri"/>
              </a:rPr>
              <a:t>visiting student</a:t>
            </a:r>
            <a:r>
              <a:rPr lang="fr" sz="2000" dirty="0">
                <a:latin typeface="Calibri"/>
              </a:rPr>
              <a:t>)</a:t>
            </a:r>
          </a:p>
          <a:p>
            <a:pPr marL="0" marR="0" indent="457200">
              <a:lnSpc>
                <a:spcPct val="52000"/>
              </a:lnSpc>
              <a:spcAft>
                <a:spcPts val="490"/>
              </a:spcAft>
            </a:pPr>
            <a:r>
              <a:rPr lang="fr" sz="1600" dirty="0">
                <a:latin typeface="Calibri"/>
              </a:rPr>
              <a:t>mobilité hors accord d’échange</a:t>
            </a:r>
          </a:p>
          <a:p>
            <a:pPr marL="4180400" marR="0" indent="-3759200">
              <a:lnSpc>
                <a:spcPct val="52000"/>
              </a:lnSpc>
            </a:pPr>
            <a:r>
              <a:rPr lang="fr" sz="1600" dirty="0">
                <a:latin typeface="Calibri"/>
              </a:rPr>
              <a:t>(paiement de frais d’inscription dans</a:t>
            </a:r>
          </a:p>
          <a:p>
            <a:pPr marL="4180400" marR="0" indent="-3759200">
              <a:lnSpc>
                <a:spcPct val="52000"/>
              </a:lnSpc>
            </a:pPr>
            <a:endParaRPr lang="fr" sz="1600" dirty="0">
              <a:latin typeface="Calibri"/>
            </a:endParaRPr>
          </a:p>
          <a:p>
            <a:pPr marL="0" marR="0" indent="457200" algn="just">
              <a:lnSpc>
                <a:spcPct val="52000"/>
              </a:lnSpc>
              <a:spcAft>
                <a:spcPts val="280"/>
              </a:spcAft>
            </a:pPr>
            <a:r>
              <a:rPr lang="fr" sz="1600" dirty="0">
                <a:latin typeface="Calibri"/>
              </a:rPr>
              <a:t>l’université d’accueil et à Jean Monnet)</a:t>
            </a:r>
          </a:p>
          <a:p>
            <a:pPr marL="0" marR="0" indent="0" defTabSz="332994">
              <a:spcAft>
                <a:spcPts val="280"/>
              </a:spcAft>
              <a:tabLst>
                <a:tab pos="332994" algn="l"/>
              </a:tabLst>
            </a:pPr>
            <a:r>
              <a:rPr lang="fr" sz="2000" dirty="0">
                <a:latin typeface="Arial"/>
              </a:rPr>
              <a:t>•</a:t>
            </a:r>
            <a:r>
              <a:rPr lang="fr" sz="2000" b="1" i="1" dirty="0">
                <a:latin typeface="Calibri"/>
              </a:rPr>
              <a:t>	Stage à l'étranger</a:t>
            </a:r>
          </a:p>
          <a:p>
            <a:pPr marL="0" marR="0" indent="0"/>
            <a:r>
              <a:rPr lang="fr" sz="2000" dirty="0">
                <a:latin typeface="Calibri"/>
              </a:rPr>
              <a:t>(aides financières possibles sous conditions;</a:t>
            </a:r>
          </a:p>
        </p:txBody>
      </p:sp>
      <p:sp>
        <p:nvSpPr>
          <p:cNvPr id="9" name="Rectangle 8"/>
          <p:cNvSpPr/>
          <p:nvPr/>
        </p:nvSpPr>
        <p:spPr>
          <a:xfrm>
            <a:off x="8503920" y="6477000"/>
            <a:ext cx="103632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891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24672" y="6477000"/>
            <a:ext cx="179832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45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" y="264160"/>
            <a:ext cx="8747760" cy="708152"/>
          </a:xfrm>
          <a:prstGeom prst="rect">
            <a:avLst/>
          </a:prstGeom>
          <a:solidFill>
            <a:srgbClr val="63003B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3200" b="1" dirty="0">
                <a:solidFill>
                  <a:srgbClr val="FFFFFF"/>
                </a:solidFill>
                <a:latin typeface="Arial"/>
              </a:rPr>
              <a:t>1. Partir à l’étranger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" y="1606296"/>
            <a:ext cx="8747760" cy="396544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7000"/>
              </a:lnSpc>
              <a:spcBef>
                <a:spcPts val="3990"/>
              </a:spcBef>
              <a:spcAft>
                <a:spcPts val="3220"/>
              </a:spcAft>
            </a:pPr>
            <a:r>
              <a:rPr lang="fr" sz="2400" b="1">
                <a:solidFill>
                  <a:srgbClr val="63003C"/>
                </a:solidFill>
                <a:latin typeface="Calibri"/>
              </a:rPr>
              <a:t>Principes communs :</a:t>
            </a:r>
          </a:p>
          <a:p>
            <a:pPr marL="306900" marR="0" indent="-342900" defTabSz="639132">
              <a:lnSpc>
                <a:spcPct val="97000"/>
              </a:lnSpc>
              <a:spcAft>
                <a:spcPts val="420"/>
              </a:spcAft>
              <a:tabLst>
                <a:tab pos="639132" algn="l"/>
              </a:tabLst>
            </a:pPr>
            <a:r>
              <a:rPr lang="fr" sz="2300">
                <a:solidFill>
                  <a:srgbClr val="63003C"/>
                </a:solidFill>
                <a:latin typeface="Arial"/>
              </a:rPr>
              <a:t>•</a:t>
            </a:r>
            <a:r>
              <a:rPr lang="fr" sz="2400">
                <a:solidFill>
                  <a:srgbClr val="63003C"/>
                </a:solidFill>
                <a:latin typeface="Calibri"/>
              </a:rPr>
              <a:t>	Sauf programme spécifique, vous partez pour </a:t>
            </a:r>
            <a:r>
              <a:rPr lang="fr" sz="2400" b="1">
                <a:solidFill>
                  <a:srgbClr val="63003C"/>
                </a:solidFill>
                <a:latin typeface="Calibri"/>
              </a:rPr>
              <a:t>deux semestres</a:t>
            </a:r>
            <a:r>
              <a:rPr lang="fr" sz="2400">
                <a:solidFill>
                  <a:srgbClr val="63003C"/>
                </a:solidFill>
                <a:latin typeface="Calibri"/>
              </a:rPr>
              <a:t>, dès le mois de septembre pour </a:t>
            </a:r>
            <a:r>
              <a:rPr lang="fr" sz="2400" b="1">
                <a:solidFill>
                  <a:srgbClr val="63003C"/>
                </a:solidFill>
                <a:latin typeface="Calibri"/>
              </a:rPr>
              <a:t>l’année universitaire complète.</a:t>
            </a:r>
          </a:p>
          <a:p>
            <a:pPr marL="306900" marR="0" indent="-342900" defTabSz="639132">
              <a:lnSpc>
                <a:spcPct val="97000"/>
              </a:lnSpc>
              <a:spcAft>
                <a:spcPts val="420"/>
              </a:spcAft>
              <a:tabLst>
                <a:tab pos="639132" algn="l"/>
              </a:tabLst>
            </a:pPr>
            <a:r>
              <a:rPr lang="fr" sz="2300">
                <a:solidFill>
                  <a:srgbClr val="63003C"/>
                </a:solidFill>
                <a:latin typeface="Arial"/>
              </a:rPr>
              <a:t>•</a:t>
            </a:r>
            <a:r>
              <a:rPr lang="fr" sz="2400">
                <a:solidFill>
                  <a:srgbClr val="63003C"/>
                </a:solidFill>
                <a:latin typeface="Calibri"/>
              </a:rPr>
              <a:t>	Sur la base du « plan de cours » (</a:t>
            </a:r>
            <a:r>
              <a:rPr lang="fr" sz="2400" i="1">
                <a:solidFill>
                  <a:srgbClr val="63003C"/>
                </a:solidFill>
                <a:latin typeface="Calibri"/>
              </a:rPr>
              <a:t>learning agreement</a:t>
            </a:r>
            <a:r>
              <a:rPr lang="fr" sz="2400">
                <a:solidFill>
                  <a:srgbClr val="63003C"/>
                </a:solidFill>
                <a:latin typeface="Calibri"/>
              </a:rPr>
              <a:t>) défini avant le départ, les crédits ECTS obtenus à l’étranger permettent de valider l’année</a:t>
            </a:r>
          </a:p>
          <a:p>
            <a:pPr marL="306900" marR="0" indent="-342900" defTabSz="639132">
              <a:lnSpc>
                <a:spcPct val="97000"/>
              </a:lnSpc>
              <a:tabLst>
                <a:tab pos="639132" algn="l"/>
              </a:tabLst>
            </a:pPr>
            <a:r>
              <a:rPr lang="fr" sz="2300">
                <a:solidFill>
                  <a:srgbClr val="63003C"/>
                </a:solidFill>
                <a:latin typeface="Arial"/>
              </a:rPr>
              <a:t>•</a:t>
            </a:r>
            <a:r>
              <a:rPr lang="fr" sz="2400">
                <a:solidFill>
                  <a:srgbClr val="63003C"/>
                </a:solidFill>
                <a:latin typeface="Calibri"/>
              </a:rPr>
              <a:t>	L’étudiant s’inscrit dans les 2 établissements mais paie les frais d’inscriptions uniquement dans son établissement d’origine (sauf pour mobilité en tant que </a:t>
            </a:r>
            <a:r>
              <a:rPr lang="fr" sz="2400" i="1">
                <a:solidFill>
                  <a:srgbClr val="63003C"/>
                </a:solidFill>
                <a:latin typeface="Calibri"/>
              </a:rPr>
              <a:t>free mover</a:t>
            </a:r>
            <a:r>
              <a:rPr lang="fr" sz="2400">
                <a:solidFill>
                  <a:srgbClr val="63003C"/>
                </a:solidFill>
                <a:latin typeface="Calibri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8506968" y="6477000"/>
            <a:ext cx="97536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560" y="2215896"/>
            <a:ext cx="527304" cy="4602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5824" y="246888"/>
            <a:ext cx="9028176" cy="725424"/>
          </a:xfrm>
          <a:prstGeom prst="rect">
            <a:avLst/>
          </a:prstGeom>
          <a:solidFill>
            <a:srgbClr val="63003B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3200" b="1" dirty="0">
                <a:solidFill>
                  <a:srgbClr val="FFFFFF"/>
                </a:solidFill>
                <a:latin typeface="Arial"/>
              </a:rPr>
              <a:t>1. Partir à l’étranger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65176" y="1572768"/>
            <a:ext cx="2819400" cy="24993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2400" b="1">
                <a:solidFill>
                  <a:srgbClr val="63003C"/>
                </a:solidFill>
                <a:latin typeface="Calibri"/>
              </a:rPr>
              <a:t>Conditions de réussite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" y="2154936"/>
            <a:ext cx="6385560" cy="246888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 defTabSz="313944">
              <a:lnSpc>
                <a:spcPct val="97000"/>
              </a:lnSpc>
              <a:spcAft>
                <a:spcPts val="1190"/>
              </a:spcAft>
              <a:tabLst>
                <a:tab pos="313944" algn="l"/>
              </a:tabLst>
            </a:pPr>
            <a:r>
              <a:rPr lang="fr" sz="1300">
                <a:solidFill>
                  <a:srgbClr val="63003C"/>
                </a:solidFill>
                <a:latin typeface="Arial"/>
              </a:rPr>
              <a:t>■</a:t>
            </a:r>
            <a:r>
              <a:rPr lang="fr" sz="2000">
                <a:solidFill>
                  <a:srgbClr val="63003C"/>
                </a:solidFill>
                <a:latin typeface="Calibri"/>
              </a:rPr>
              <a:t>	Validation de l’année N-1 avant le départ</a:t>
            </a:r>
          </a:p>
          <a:p>
            <a:pPr marL="294200" marR="0" indent="-406400" defTabSz="608144">
              <a:lnSpc>
                <a:spcPct val="97000"/>
              </a:lnSpc>
              <a:spcAft>
                <a:spcPts val="1190"/>
              </a:spcAft>
              <a:tabLst>
                <a:tab pos="608144" algn="l"/>
              </a:tabLst>
            </a:pPr>
            <a:r>
              <a:rPr lang="fr" sz="1300">
                <a:solidFill>
                  <a:srgbClr val="63003C"/>
                </a:solidFill>
                <a:latin typeface="Arial"/>
              </a:rPr>
              <a:t>■</a:t>
            </a:r>
            <a:r>
              <a:rPr lang="fr" sz="2000">
                <a:solidFill>
                  <a:srgbClr val="63003C"/>
                </a:solidFill>
                <a:latin typeface="Calibri"/>
              </a:rPr>
              <a:t>	Préparation matérielle du départ : plan de financement viable indépendamment des aides, renseignements sur les logements et la vie sur place</a:t>
            </a:r>
          </a:p>
          <a:p>
            <a:pPr marL="0" marR="0" indent="0" defTabSz="313944">
              <a:lnSpc>
                <a:spcPct val="97000"/>
              </a:lnSpc>
              <a:spcAft>
                <a:spcPts val="1190"/>
              </a:spcAft>
              <a:tabLst>
                <a:tab pos="313944" algn="l"/>
              </a:tabLst>
            </a:pPr>
            <a:r>
              <a:rPr lang="fr" sz="1300">
                <a:solidFill>
                  <a:srgbClr val="63003C"/>
                </a:solidFill>
                <a:latin typeface="Arial"/>
              </a:rPr>
              <a:t>■	</a:t>
            </a:r>
            <a:r>
              <a:rPr lang="fr" sz="2000">
                <a:solidFill>
                  <a:srgbClr val="63003C"/>
                </a:solidFill>
                <a:latin typeface="Calibri"/>
              </a:rPr>
              <a:t>Préparation psychologique et linguistique</a:t>
            </a:r>
          </a:p>
          <a:p>
            <a:pPr marL="0" marR="0" indent="0" defTabSz="313944">
              <a:lnSpc>
                <a:spcPct val="97000"/>
              </a:lnSpc>
              <a:tabLst>
                <a:tab pos="313944" algn="l"/>
              </a:tabLst>
            </a:pPr>
            <a:r>
              <a:rPr lang="fr" sz="1300">
                <a:solidFill>
                  <a:srgbClr val="63003C"/>
                </a:solidFill>
                <a:latin typeface="Arial"/>
              </a:rPr>
              <a:t>■	</a:t>
            </a:r>
            <a:r>
              <a:rPr lang="fr" sz="2000">
                <a:solidFill>
                  <a:srgbClr val="63003C"/>
                </a:solidFill>
                <a:latin typeface="Calibri"/>
              </a:rPr>
              <a:t>Préparation familiale</a:t>
            </a:r>
          </a:p>
        </p:txBody>
      </p:sp>
      <p:sp>
        <p:nvSpPr>
          <p:cNvPr id="7" name="Rectangle 6"/>
          <p:cNvSpPr/>
          <p:nvPr/>
        </p:nvSpPr>
        <p:spPr>
          <a:xfrm>
            <a:off x="6998208" y="2862072"/>
            <a:ext cx="1566672" cy="162153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76000"/>
              </a:lnSpc>
            </a:pPr>
            <a:r>
              <a:rPr lang="fr" sz="3200" b="1">
                <a:solidFill>
                  <a:srgbClr val="FF0000"/>
                </a:solidFill>
                <a:latin typeface="Calibri"/>
              </a:rPr>
              <a:t>KEEP CALM</a:t>
            </a:r>
          </a:p>
          <a:p>
            <a:pPr marL="0" marR="0" indent="0" algn="ctr">
              <a:lnSpc>
                <a:spcPct val="92000"/>
              </a:lnSpc>
            </a:pPr>
            <a:r>
              <a:rPr lang="fr" sz="1300" b="1">
                <a:solidFill>
                  <a:srgbClr val="FF0000"/>
                </a:solidFill>
                <a:latin typeface="Arial"/>
              </a:rPr>
              <a:t>AND </a:t>
            </a:r>
            <a:r>
              <a:rPr lang="fr" sz="3200" b="1">
                <a:solidFill>
                  <a:srgbClr val="FF0000"/>
                </a:solidFill>
                <a:latin typeface="Calibri"/>
              </a:rPr>
              <a:t>STUDY ABROAD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" y="4898136"/>
            <a:ext cx="6702552" cy="86563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294200" marR="0" indent="-406400" algn="just" defTabSz="608144">
              <a:lnSpc>
                <a:spcPct val="97000"/>
              </a:lnSpc>
              <a:tabLst>
                <a:tab pos="608144" algn="l"/>
              </a:tabLst>
            </a:pPr>
            <a:r>
              <a:rPr lang="fr" sz="1300">
                <a:solidFill>
                  <a:srgbClr val="604A7B"/>
                </a:solidFill>
                <a:latin typeface="Arial"/>
              </a:rPr>
              <a:t>■</a:t>
            </a:r>
            <a:r>
              <a:rPr lang="fr" sz="2000">
                <a:solidFill>
                  <a:srgbClr val="604A7B"/>
                </a:solidFill>
                <a:latin typeface="Calibri"/>
              </a:rPr>
              <a:t>	Préparation académique : plan de cours (</a:t>
            </a:r>
            <a:r>
              <a:rPr lang="fr" sz="2000" i="1">
                <a:solidFill>
                  <a:srgbClr val="604A7B"/>
                </a:solidFill>
                <a:latin typeface="Calibri"/>
              </a:rPr>
              <a:t>learning agreement</a:t>
            </a:r>
            <a:r>
              <a:rPr lang="fr" sz="2000">
                <a:solidFill>
                  <a:srgbClr val="604A7B"/>
                </a:solidFill>
                <a:latin typeface="Calibri"/>
              </a:rPr>
              <a:t>) adapté au projet professionnel ultérieur (poursuite en Master ou en Doctorat)</a:t>
            </a:r>
          </a:p>
        </p:txBody>
      </p:sp>
      <p:sp>
        <p:nvSpPr>
          <p:cNvPr id="9" name="Rectangle 8"/>
          <p:cNvSpPr/>
          <p:nvPr/>
        </p:nvSpPr>
        <p:spPr>
          <a:xfrm>
            <a:off x="8506968" y="6477000"/>
            <a:ext cx="100584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608" y="3486912"/>
            <a:ext cx="3602736" cy="27249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120" y="119888"/>
            <a:ext cx="8859520" cy="739648"/>
          </a:xfrm>
          <a:prstGeom prst="rect">
            <a:avLst/>
          </a:prstGeom>
          <a:solidFill>
            <a:srgbClr val="63003B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fr" sz="3200" b="1" dirty="0">
                <a:solidFill>
                  <a:srgbClr val="FFFFFF"/>
                </a:solidFill>
                <a:latin typeface="Arial"/>
              </a:rPr>
              <a:t>2. Destinations proposées en Droit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459992"/>
            <a:ext cx="1636776" cy="27127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299280" marR="0" indent="-342900"/>
            <a:r>
              <a:rPr lang="fr" sz="2000" b="1" dirty="0">
                <a:solidFill>
                  <a:srgbClr val="63003C"/>
                </a:solidFill>
                <a:latin typeface="Arial"/>
              </a:rPr>
              <a:t>Royaume-Uni</a:t>
            </a:r>
          </a:p>
        </p:txBody>
      </p:sp>
      <p:sp>
        <p:nvSpPr>
          <p:cNvPr id="6" name="Rectangle 5"/>
          <p:cNvSpPr/>
          <p:nvPr/>
        </p:nvSpPr>
        <p:spPr>
          <a:xfrm>
            <a:off x="536448" y="1990344"/>
            <a:ext cx="8129016" cy="144475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311472" marR="0" indent="-342900" defTabSz="665040">
              <a:lnSpc>
                <a:spcPct val="105000"/>
              </a:lnSpc>
              <a:tabLst>
                <a:tab pos="665040" algn="l"/>
              </a:tabLst>
            </a:pPr>
            <a:r>
              <a:rPr lang="fr-FR" sz="2000" dirty="0">
                <a:solidFill>
                  <a:srgbClr val="63003C"/>
                </a:solidFill>
                <a:latin typeface="Arial"/>
              </a:rPr>
              <a:t>Pas de destination au Royaume-Uni pour le moment</a:t>
            </a:r>
            <a:endParaRPr lang="fr" sz="2000" dirty="0">
              <a:solidFill>
                <a:srgbClr val="63003C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4035552"/>
            <a:ext cx="3651504" cy="66446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7620">
              <a:spcAft>
                <a:spcPts val="490"/>
              </a:spcAft>
            </a:pPr>
            <a:r>
              <a:rPr lang="fr" sz="2000" b="1" dirty="0">
                <a:solidFill>
                  <a:srgbClr val="63003C"/>
                </a:solidFill>
                <a:latin typeface="Arial"/>
              </a:rPr>
              <a:t>Irlande</a:t>
            </a:r>
          </a:p>
          <a:p>
            <a:pPr marL="0" marR="0" indent="7620" defTabSz="696468">
              <a:tabLst>
                <a:tab pos="696468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-</a:t>
            </a:r>
            <a:r>
              <a:rPr lang="fr" sz="2000" b="1" dirty="0">
                <a:solidFill>
                  <a:srgbClr val="63003C"/>
                </a:solidFill>
                <a:latin typeface="Calibri"/>
              </a:rPr>
              <a:t>Dublin 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Trinity College - 2 places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8506968" y="6477000"/>
            <a:ext cx="100584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7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032" y="4233672"/>
            <a:ext cx="441960" cy="3048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184" y="3828288"/>
            <a:ext cx="4767072" cy="2606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760" y="262128"/>
            <a:ext cx="8950960" cy="957072"/>
          </a:xfrm>
          <a:prstGeom prst="rect">
            <a:avLst/>
          </a:prstGeom>
          <a:solidFill>
            <a:srgbClr val="63003B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fr" sz="3200" b="1" dirty="0">
                <a:solidFill>
                  <a:srgbClr val="FFFFFF"/>
                </a:solidFill>
                <a:latin typeface="Arial"/>
              </a:rPr>
              <a:t>2. Destinations proposées en Droit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184" y="1648968"/>
            <a:ext cx="7476744" cy="202387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8636">
              <a:lnSpc>
                <a:spcPct val="97000"/>
              </a:lnSpc>
              <a:spcAft>
                <a:spcPts val="280"/>
              </a:spcAft>
            </a:pPr>
            <a:r>
              <a:rPr lang="fr" sz="2000" b="1" dirty="0">
                <a:solidFill>
                  <a:srgbClr val="63003C"/>
                </a:solidFill>
                <a:latin typeface="Calibri"/>
              </a:rPr>
              <a:t>Allemagne</a:t>
            </a:r>
          </a:p>
          <a:p>
            <a:pPr marL="315536" marR="0" indent="-342900" defTabSz="672152">
              <a:lnSpc>
                <a:spcPct val="97000"/>
              </a:lnSpc>
              <a:spcAft>
                <a:spcPts val="280"/>
              </a:spcAft>
              <a:tabLst>
                <a:tab pos="672152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-	Rheinische Friedrich-Wilhelms Universitat </a:t>
            </a:r>
            <a:r>
              <a:rPr lang="fr" sz="2000" b="1" dirty="0">
                <a:solidFill>
                  <a:srgbClr val="63003C"/>
                </a:solidFill>
                <a:latin typeface="Calibri"/>
              </a:rPr>
              <a:t>Bonn 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- 4 places </a:t>
            </a:r>
            <a:r>
              <a:rPr lang="fr" sz="2000" i="1" dirty="0">
                <a:solidFill>
                  <a:srgbClr val="63003C"/>
                </a:solidFill>
                <a:latin typeface="Calibri"/>
              </a:rPr>
              <a:t>(cours en allemand + anglais)</a:t>
            </a:r>
          </a:p>
          <a:p>
            <a:pPr marL="0" marR="0" indent="8636" defTabSz="496316">
              <a:lnSpc>
                <a:spcPct val="97000"/>
              </a:lnSpc>
              <a:spcAft>
                <a:spcPts val="280"/>
              </a:spcAft>
              <a:tabLst>
                <a:tab pos="496316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-	Philipps Universitat </a:t>
            </a:r>
            <a:r>
              <a:rPr lang="fr" sz="2000" b="1" dirty="0">
                <a:solidFill>
                  <a:srgbClr val="63003C"/>
                </a:solidFill>
                <a:latin typeface="Calibri"/>
              </a:rPr>
              <a:t>Marburg 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- 3 places </a:t>
            </a:r>
            <a:r>
              <a:rPr lang="fr" sz="2000" i="1" dirty="0">
                <a:solidFill>
                  <a:srgbClr val="63003C"/>
                </a:solidFill>
                <a:latin typeface="Calibri"/>
              </a:rPr>
              <a:t>(cours en allemand + anglais)</a:t>
            </a:r>
          </a:p>
          <a:p>
            <a:pPr marL="0" marR="0" indent="8636" defTabSz="496316">
              <a:lnSpc>
                <a:spcPct val="97000"/>
              </a:lnSpc>
              <a:spcAft>
                <a:spcPts val="280"/>
              </a:spcAft>
              <a:tabLst>
                <a:tab pos="496316" algn="l"/>
              </a:tabLst>
            </a:pPr>
            <a:r>
              <a:rPr lang="fr" sz="2000" dirty="0">
                <a:solidFill>
                  <a:srgbClr val="63003C"/>
                </a:solidFill>
                <a:latin typeface="Calibri"/>
              </a:rPr>
              <a:t>-	Universitat </a:t>
            </a:r>
            <a:r>
              <a:rPr lang="fr" sz="2000" b="1" dirty="0">
                <a:solidFill>
                  <a:srgbClr val="63003C"/>
                </a:solidFill>
                <a:latin typeface="Calibri"/>
              </a:rPr>
              <a:t>Hamburg </a:t>
            </a:r>
            <a:r>
              <a:rPr lang="fr" sz="2000" dirty="0">
                <a:solidFill>
                  <a:srgbClr val="63003C"/>
                </a:solidFill>
                <a:latin typeface="Calibri"/>
              </a:rPr>
              <a:t>- 3 places </a:t>
            </a:r>
            <a:r>
              <a:rPr lang="fr" sz="2000" i="1" dirty="0">
                <a:solidFill>
                  <a:srgbClr val="63003C"/>
                </a:solidFill>
                <a:latin typeface="Calibri"/>
              </a:rPr>
              <a:t>(cours en allemand)</a:t>
            </a:r>
          </a:p>
          <a:p>
            <a:pPr marL="0" marR="0" indent="8636" defTabSz="496316">
              <a:lnSpc>
                <a:spcPct val="97000"/>
              </a:lnSpc>
              <a:tabLst>
                <a:tab pos="496316" algn="l"/>
              </a:tabLst>
            </a:pPr>
            <a:r>
              <a:rPr lang="fr" sz="2000" dirty="0">
                <a:solidFill>
                  <a:srgbClr val="0070C0"/>
                </a:solidFill>
                <a:latin typeface="Calibri"/>
              </a:rPr>
              <a:t>-	Ludwig Maximilians Universitat </a:t>
            </a:r>
            <a:r>
              <a:rPr lang="fr" sz="2000" b="1" dirty="0">
                <a:solidFill>
                  <a:srgbClr val="0070C0"/>
                </a:solidFill>
                <a:latin typeface="Calibri"/>
              </a:rPr>
              <a:t>München </a:t>
            </a:r>
            <a:r>
              <a:rPr lang="fr" sz="2000" b="1" dirty="0">
                <a:solidFill>
                  <a:srgbClr val="63003C"/>
                </a:solidFill>
                <a:latin typeface="Calibri"/>
              </a:rPr>
              <a:t>-- </a:t>
            </a:r>
            <a:r>
              <a:rPr lang="fr" sz="2000" i="1" dirty="0">
                <a:solidFill>
                  <a:srgbClr val="63003C"/>
                </a:solidFill>
                <a:latin typeface="Calibri"/>
              </a:rPr>
              <a:t>(cours en allemand)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4336" y="4553712"/>
            <a:ext cx="694944" cy="17068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400">
                <a:solidFill>
                  <a:srgbClr val="1F497D"/>
                </a:solidFill>
                <a:latin typeface="Candara"/>
              </a:rPr>
              <a:t>EUGLOH</a:t>
            </a:r>
          </a:p>
        </p:txBody>
      </p:sp>
      <p:sp>
        <p:nvSpPr>
          <p:cNvPr id="8" name="Rectangle 7"/>
          <p:cNvSpPr/>
          <p:nvPr/>
        </p:nvSpPr>
        <p:spPr>
          <a:xfrm>
            <a:off x="896112" y="4727448"/>
            <a:ext cx="1237488" cy="9448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450">
                <a:solidFill>
                  <a:srgbClr val="DC8455"/>
                </a:solidFill>
                <a:latin typeface="Arial"/>
              </a:rPr>
              <a:t>Européen University Alliance for Global Health</a:t>
            </a:r>
          </a:p>
        </p:txBody>
      </p:sp>
      <p:sp>
        <p:nvSpPr>
          <p:cNvPr id="9" name="Rectangle 8"/>
          <p:cNvSpPr/>
          <p:nvPr/>
        </p:nvSpPr>
        <p:spPr>
          <a:xfrm>
            <a:off x="2703576" y="6031992"/>
            <a:ext cx="4434840" cy="234696"/>
          </a:xfrm>
          <a:prstGeom prst="rect">
            <a:avLst/>
          </a:prstGeom>
          <a:solidFill>
            <a:srgbClr val="363B15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500" cap="small">
                <a:solidFill>
                  <a:srgbClr val="FFFFFF"/>
                </a:solidFill>
                <a:latin typeface="Cambria"/>
              </a:rPr>
              <a:t>Ludwig Maximilian University of Munich, Germany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06968" y="6477000"/>
            <a:ext cx="100584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8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04" y="2386584"/>
            <a:ext cx="3392424" cy="19171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136" y="3968496"/>
            <a:ext cx="3349752" cy="22372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" y="262128"/>
            <a:ext cx="8910320" cy="966216"/>
          </a:xfrm>
          <a:prstGeom prst="rect">
            <a:avLst/>
          </a:prstGeom>
          <a:solidFill>
            <a:srgbClr val="63003B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fr" sz="3200" b="1" dirty="0">
                <a:solidFill>
                  <a:srgbClr val="FFFFFF"/>
                </a:solidFill>
                <a:latin typeface="Arial"/>
              </a:rPr>
              <a:t>2. Destinations proposées en Droit</a:t>
            </a:r>
          </a:p>
        </p:txBody>
      </p:sp>
      <p:sp>
        <p:nvSpPr>
          <p:cNvPr id="6" name="Rectangle 5"/>
          <p:cNvSpPr/>
          <p:nvPr/>
        </p:nvSpPr>
        <p:spPr>
          <a:xfrm>
            <a:off x="399288" y="1417320"/>
            <a:ext cx="3456432" cy="7802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7000"/>
              </a:lnSpc>
            </a:pPr>
            <a:r>
              <a:rPr lang="fr" sz="1800" b="1">
                <a:solidFill>
                  <a:srgbClr val="63003C"/>
                </a:solidFill>
                <a:latin typeface="Calibri"/>
              </a:rPr>
              <a:t>Autriche</a:t>
            </a:r>
          </a:p>
          <a:p>
            <a:pPr marL="52900" marR="0" indent="-88900">
              <a:lnSpc>
                <a:spcPct val="97000"/>
              </a:lnSpc>
            </a:pPr>
            <a:r>
              <a:rPr lang="fr" sz="1800">
                <a:solidFill>
                  <a:srgbClr val="63003C"/>
                </a:solidFill>
                <a:latin typeface="Calibri"/>
              </a:rPr>
              <a:t>-Université de </a:t>
            </a:r>
            <a:r>
              <a:rPr lang="fr" sz="1800" b="1">
                <a:solidFill>
                  <a:srgbClr val="63003C"/>
                </a:solidFill>
                <a:latin typeface="Calibri"/>
              </a:rPr>
              <a:t>Vienne </a:t>
            </a:r>
            <a:r>
              <a:rPr lang="fr" sz="1800" i="1">
                <a:solidFill>
                  <a:srgbClr val="63003C"/>
                </a:solidFill>
                <a:latin typeface="Calibri"/>
              </a:rPr>
              <a:t>-</a:t>
            </a:r>
            <a:r>
              <a:rPr lang="fr" sz="1800">
                <a:solidFill>
                  <a:srgbClr val="63003C"/>
                </a:solidFill>
                <a:latin typeface="Calibri"/>
              </a:rPr>
              <a:t> 2 places </a:t>
            </a:r>
            <a:r>
              <a:rPr lang="fr" sz="1800" i="1">
                <a:solidFill>
                  <a:srgbClr val="63003C"/>
                </a:solidFill>
                <a:latin typeface="Calibri"/>
              </a:rPr>
              <a:t>(cours en allemand et/ou en anglais)</a:t>
            </a:r>
          </a:p>
        </p:txBody>
      </p:sp>
      <p:sp>
        <p:nvSpPr>
          <p:cNvPr id="7" name="Rectangle 6"/>
          <p:cNvSpPr/>
          <p:nvPr/>
        </p:nvSpPr>
        <p:spPr>
          <a:xfrm>
            <a:off x="487680" y="4486656"/>
            <a:ext cx="3465576" cy="77724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508">
              <a:lnSpc>
                <a:spcPct val="97000"/>
              </a:lnSpc>
              <a:spcBef>
                <a:spcPts val="700"/>
              </a:spcBef>
            </a:pPr>
            <a:r>
              <a:rPr lang="fr" sz="1800" b="1">
                <a:solidFill>
                  <a:srgbClr val="63003C"/>
                </a:solidFill>
                <a:latin typeface="Calibri"/>
              </a:rPr>
              <a:t>Suisse</a:t>
            </a:r>
          </a:p>
          <a:p>
            <a:pPr marL="0" marR="0" indent="0">
              <a:lnSpc>
                <a:spcPct val="97000"/>
              </a:lnSpc>
            </a:pPr>
            <a:r>
              <a:rPr lang="fr" sz="1800">
                <a:solidFill>
                  <a:srgbClr val="63003C"/>
                </a:solidFill>
                <a:latin typeface="Calibri"/>
              </a:rPr>
              <a:t>-Université de </a:t>
            </a:r>
            <a:r>
              <a:rPr lang="fr" sz="1800" b="1">
                <a:solidFill>
                  <a:srgbClr val="63003C"/>
                </a:solidFill>
                <a:latin typeface="Calibri"/>
              </a:rPr>
              <a:t>Zurich </a:t>
            </a:r>
            <a:r>
              <a:rPr lang="fr" sz="1800">
                <a:solidFill>
                  <a:srgbClr val="63003C"/>
                </a:solidFill>
                <a:latin typeface="Calibri"/>
              </a:rPr>
              <a:t>- 2 places </a:t>
            </a:r>
            <a:r>
              <a:rPr lang="fr" sz="1800" i="1">
                <a:solidFill>
                  <a:srgbClr val="63003C"/>
                </a:solidFill>
                <a:latin typeface="Calibri"/>
              </a:rPr>
              <a:t>(cours en allemand, français, anglais)</a:t>
            </a:r>
          </a:p>
        </p:txBody>
      </p:sp>
      <p:sp>
        <p:nvSpPr>
          <p:cNvPr id="8" name="Rectangle 7"/>
          <p:cNvSpPr/>
          <p:nvPr/>
        </p:nvSpPr>
        <p:spPr>
          <a:xfrm>
            <a:off x="8506968" y="6477000"/>
            <a:ext cx="97536" cy="134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fr" sz="1200">
                <a:solidFill>
                  <a:srgbClr val="898989"/>
                </a:solidFill>
                <a:latin typeface="Calibri"/>
              </a:rPr>
              <a:t>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3078</Words>
  <Application>Microsoft Office PowerPoint</Application>
  <PresentationFormat>Affichage à l'écran (4:3)</PresentationFormat>
  <Paragraphs>435</Paragraphs>
  <Slides>40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Cambria</vt:lpstr>
      <vt:lpstr>Candara</vt:lpstr>
      <vt:lpstr>Verdana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5. Contacts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recherche Janvier 2014</dc:title>
  <dc:subject/>
  <dc:creator>Élodie Loubaresse</dc:creator>
  <cp:keywords/>
  <cp:lastModifiedBy>Sadjia Medjkane</cp:lastModifiedBy>
  <cp:revision>82</cp:revision>
  <cp:lastPrinted>2023-01-10T14:23:33Z</cp:lastPrinted>
  <dcterms:modified xsi:type="dcterms:W3CDTF">2023-01-17T13:31:20Z</dcterms:modified>
</cp:coreProperties>
</file>