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7" r:id="rId4"/>
    <p:sldId id="266" r:id="rId5"/>
    <p:sldId id="284" r:id="rId6"/>
    <p:sldId id="324" r:id="rId7"/>
    <p:sldId id="281" r:id="rId8"/>
    <p:sldId id="285" r:id="rId9"/>
    <p:sldId id="282" r:id="rId10"/>
    <p:sldId id="286" r:id="rId11"/>
    <p:sldId id="287" r:id="rId12"/>
    <p:sldId id="283" r:id="rId13"/>
    <p:sldId id="272" r:id="rId14"/>
    <p:sldId id="288" r:id="rId15"/>
    <p:sldId id="280" r:id="rId16"/>
    <p:sldId id="278" r:id="rId17"/>
    <p:sldId id="333" r:id="rId18"/>
    <p:sldId id="273" r:id="rId19"/>
    <p:sldId id="312" r:id="rId20"/>
    <p:sldId id="313" r:id="rId21"/>
    <p:sldId id="314" r:id="rId22"/>
    <p:sldId id="315" r:id="rId23"/>
    <p:sldId id="316" r:id="rId24"/>
    <p:sldId id="279" r:id="rId25"/>
    <p:sldId id="311" r:id="rId26"/>
    <p:sldId id="289" r:id="rId27"/>
    <p:sldId id="325" r:id="rId28"/>
    <p:sldId id="326" r:id="rId29"/>
    <p:sldId id="327" r:id="rId30"/>
    <p:sldId id="328" r:id="rId31"/>
    <p:sldId id="329" r:id="rId32"/>
    <p:sldId id="290" r:id="rId33"/>
    <p:sldId id="330" r:id="rId34"/>
    <p:sldId id="331" r:id="rId35"/>
    <p:sldId id="332" r:id="rId36"/>
    <p:sldId id="293" r:id="rId37"/>
    <p:sldId id="294" r:id="rId38"/>
    <p:sldId id="296" r:id="rId39"/>
    <p:sldId id="321" r:id="rId40"/>
    <p:sldId id="322" r:id="rId41"/>
    <p:sldId id="323" r:id="rId42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2"/>
    <a:srgbClr val="92B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BECCE-920D-4294-966A-187B10E28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BA28BBDF-C5BA-4C02-B51C-EA1E042BB0C3}">
      <dgm:prSet custT="1"/>
      <dgm:spPr/>
      <dgm:t>
        <a:bodyPr/>
        <a:lstStyle/>
        <a:p>
          <a:pPr algn="ctr" rtl="0"/>
          <a:r>
            <a:rPr lang="fr-FR" sz="4000" b="1" dirty="0" smtClean="0"/>
            <a:t>Master mention Droit privé*</a:t>
          </a:r>
          <a:endParaRPr lang="fr-FR" sz="4000" dirty="0"/>
        </a:p>
      </dgm:t>
    </dgm:pt>
    <dgm:pt modelId="{4319413B-9BC8-4F20-AE58-1CA11E95E23F}" type="parTrans" cxnId="{BBF12120-A352-4ADE-85C1-7948BC955DA4}">
      <dgm:prSet/>
      <dgm:spPr/>
      <dgm:t>
        <a:bodyPr/>
        <a:lstStyle/>
        <a:p>
          <a:endParaRPr lang="fr-FR"/>
        </a:p>
      </dgm:t>
    </dgm:pt>
    <dgm:pt modelId="{F88412B1-77DC-41B4-8AC6-8A37273F58F3}" type="sibTrans" cxnId="{BBF12120-A352-4ADE-85C1-7948BC955DA4}">
      <dgm:prSet/>
      <dgm:spPr/>
      <dgm:t>
        <a:bodyPr/>
        <a:lstStyle/>
        <a:p>
          <a:endParaRPr lang="fr-FR"/>
        </a:p>
      </dgm:t>
    </dgm:pt>
    <dgm:pt modelId="{CC7CE65E-BB71-46D2-94BC-471B4E4BDA13}" type="pres">
      <dgm:prSet presAssocID="{137BECCE-920D-4294-966A-187B10E28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7432E3C-3097-4FEB-8ABD-77FAE95EAF2B}" type="pres">
      <dgm:prSet presAssocID="{BA28BBDF-C5BA-4C02-B51C-EA1E042BB0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F12120-A352-4ADE-85C1-7948BC955DA4}" srcId="{137BECCE-920D-4294-966A-187B10E288E2}" destId="{BA28BBDF-C5BA-4C02-B51C-EA1E042BB0C3}" srcOrd="0" destOrd="0" parTransId="{4319413B-9BC8-4F20-AE58-1CA11E95E23F}" sibTransId="{F88412B1-77DC-41B4-8AC6-8A37273F58F3}"/>
    <dgm:cxn modelId="{325EA5E5-5AD8-44C5-A984-D38C057C0DF2}" type="presOf" srcId="{BA28BBDF-C5BA-4C02-B51C-EA1E042BB0C3}" destId="{27432E3C-3097-4FEB-8ABD-77FAE95EAF2B}" srcOrd="0" destOrd="0" presId="urn:microsoft.com/office/officeart/2005/8/layout/vList2"/>
    <dgm:cxn modelId="{5E109934-7151-4C66-AC3E-942B32F9FE43}" type="presOf" srcId="{137BECCE-920D-4294-966A-187B10E288E2}" destId="{CC7CE65E-BB71-46D2-94BC-471B4E4BDA13}" srcOrd="0" destOrd="0" presId="urn:microsoft.com/office/officeart/2005/8/layout/vList2"/>
    <dgm:cxn modelId="{9AFFEF7B-705A-47C4-9F15-2BB1E2840211}" type="presParOf" srcId="{CC7CE65E-BB71-46D2-94BC-471B4E4BDA13}" destId="{27432E3C-3097-4FEB-8ABD-77FAE95EAF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32E3C-3097-4FEB-8ABD-77FAE95EAF2B}">
      <dsp:nvSpPr>
        <dsp:cNvPr id="0" name=""/>
        <dsp:cNvSpPr/>
      </dsp:nvSpPr>
      <dsp:spPr>
        <a:xfrm>
          <a:off x="0" y="398"/>
          <a:ext cx="9144000" cy="645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/>
            <a:t>Master mention Droit privé*</a:t>
          </a:r>
          <a:endParaRPr lang="fr-FR" sz="4000" kern="1200" dirty="0"/>
        </a:p>
      </dsp:txBody>
      <dsp:txXfrm>
        <a:off x="31512" y="31910"/>
        <a:ext cx="9080976" cy="582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DDA00-FFD1-489A-98CB-8616008A329D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6A50DD-F8C2-40EE-B3C8-5C4A7DA00F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114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7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7FFB5-1486-47C1-8333-A6C23590494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00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2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6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0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5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7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3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harte-Powepoint_JEAN-MONNET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2663825"/>
            <a:ext cx="5562600" cy="688975"/>
          </a:xfrm>
          <a:prstGeom prst="rect">
            <a:avLst/>
          </a:prstGeom>
        </p:spPr>
        <p:txBody>
          <a:bodyPr/>
          <a:lstStyle>
            <a:lvl1pPr algn="l">
              <a:defRPr sz="36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5562600" cy="647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19250" y="6356350"/>
            <a:ext cx="1368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96D1-A62C-4441-BC1F-DB5D9A8B377C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2D4F-F634-44CA-9915-CB5960254E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744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4D2E-78EC-4FA1-B394-34A7D8824E75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BB15-1AB0-4C1F-A430-C69371AE37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838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17C6-2716-4461-A80B-AB11E800942B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770C-2B2C-4C5D-9702-671630AB2E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964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639A-790F-419E-AEC4-CD2DE19CDF1D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6E02-F6FB-4EA2-9E6D-4BE7984E42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067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harte-Powepoint_JEAN-MONNET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31913" y="6356350"/>
            <a:ext cx="1584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6DA5-FB1D-4289-B67F-CC1455078AF0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5F23-0A2C-41BC-88F2-55E007A73B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065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CFD0-BAD5-43A0-BFD3-E769C17EF985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92BA-2BAF-4227-AB22-6D0BBC350E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080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F43E-46E4-4304-8881-622BA4B926B6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A777-D3FC-4992-951F-1D1850B1AB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138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CCB1-9F9B-44C4-912D-0DC0F4156802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F028-1A50-4341-AB06-C7EC7E2C96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635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4DB0-4440-440E-91D5-9E4E23419AB3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B45C-EBA6-4889-B46A-BDF2A88DF5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881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17AF-12F3-40F9-8244-5A5A071AB443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3D6A-ED12-4A2C-90E8-4A7078104B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540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80EB-4150-426E-8A9A-6EF6D447AA05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7DF7-0F0A-41FD-A225-8360CD083B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381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B611-1FAC-4183-A67E-52D9E79724EA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2726-F024-45CD-984E-FDD4E683FC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409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Charte-Powepoint_JEAN-MONNET_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31913" y="6356350"/>
            <a:ext cx="172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5E5849-610D-424B-9564-B61041557FB7}" type="datetime1">
              <a:rPr lang="fr-FR" altLang="fr-FR"/>
              <a:pPr>
                <a:defRPr/>
              </a:pPr>
              <a:t>14/03/2018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CCFF79-9AFA-4BF1-BE93-8240B4AE4F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aster-ip-it-leblog.fr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-ip-it.net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 bwMode="auto">
          <a:xfrm>
            <a:off x="762000" y="2663825"/>
            <a:ext cx="6257925" cy="127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4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MASTERS </a:t>
            </a:r>
            <a:br>
              <a:rPr lang="fr-FR" altLang="fr-FR" sz="4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2017 - 2018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25" y="115888"/>
            <a:ext cx="8229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300" b="1" smtClean="0">
                <a:solidFill>
                  <a:srgbClr val="C00000"/>
                </a:solidFill>
              </a:rPr>
              <a:t>Finalités de Master 2 Droit Social :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0" y="1114425"/>
            <a:ext cx="9144000" cy="4978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2800" b="1" u="sng" dirty="0" smtClean="0"/>
              <a:t>Responsables</a:t>
            </a:r>
            <a:r>
              <a:rPr lang="fr-FR" altLang="fr-FR" sz="2800" b="1" dirty="0" smtClean="0"/>
              <a:t> 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2800" dirty="0" smtClean="0">
                <a:solidFill>
                  <a:srgbClr val="005782"/>
                </a:solidFill>
              </a:rPr>
              <a:t>•</a:t>
            </a:r>
            <a:r>
              <a:rPr lang="fr-FR" altLang="fr-FR" sz="2800" dirty="0" smtClean="0"/>
              <a:t>  </a:t>
            </a:r>
            <a:r>
              <a:rPr lang="fr-FR" altLang="fr-FR" sz="2800" b="1" dirty="0" smtClean="0">
                <a:solidFill>
                  <a:srgbClr val="005782"/>
                </a:solidFill>
              </a:rPr>
              <a:t>Droit et Pratique des Relations du Travail </a:t>
            </a:r>
            <a:r>
              <a:rPr lang="fr-FR" altLang="fr-FR" sz="2800" b="1" dirty="0" smtClean="0"/>
              <a:t>- </a:t>
            </a:r>
            <a:r>
              <a:rPr lang="fr-FR" altLang="fr-FR" sz="2800" b="1" dirty="0" err="1" smtClean="0"/>
              <a:t>dir</a:t>
            </a:r>
            <a:r>
              <a:rPr lang="fr-FR" altLang="fr-FR" sz="2800" b="1" dirty="0" smtClean="0"/>
              <a:t>. E. </a:t>
            </a:r>
            <a:r>
              <a:rPr lang="fr-FR" altLang="fr-FR" sz="2800" b="1" dirty="0" err="1" smtClean="0"/>
              <a:t>Hirsoux</a:t>
            </a:r>
            <a:endParaRPr lang="fr-FR" altLang="fr-FR" sz="28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dirty="0" smtClean="0">
                <a:solidFill>
                  <a:srgbClr val="005782"/>
                </a:solidFill>
              </a:rPr>
              <a:t>•</a:t>
            </a:r>
            <a:r>
              <a:rPr lang="fr-FR" altLang="fr-FR" sz="2800" dirty="0" smtClean="0"/>
              <a:t>  </a:t>
            </a:r>
            <a:r>
              <a:rPr lang="fr-FR" altLang="fr-FR" sz="2800" b="1" dirty="0" smtClean="0">
                <a:solidFill>
                  <a:srgbClr val="005782"/>
                </a:solidFill>
              </a:rPr>
              <a:t>Gestion des Entreprises et Management des Ressources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b="1" dirty="0" smtClean="0">
                <a:solidFill>
                  <a:srgbClr val="005782"/>
                </a:solidFill>
              </a:rPr>
              <a:t>	 Humaines </a:t>
            </a:r>
            <a:r>
              <a:rPr lang="fr-FR" altLang="fr-FR" sz="2800" b="1" dirty="0" smtClean="0"/>
              <a:t>- </a:t>
            </a:r>
            <a:r>
              <a:rPr lang="fr-FR" altLang="fr-FR" sz="2800" b="1" dirty="0" err="1" smtClean="0"/>
              <a:t>dir</a:t>
            </a:r>
            <a:r>
              <a:rPr lang="fr-FR" altLang="fr-FR" sz="2800" b="1" dirty="0" smtClean="0"/>
              <a:t>. A. </a:t>
            </a:r>
            <a:r>
              <a:rPr lang="fr-FR" altLang="fr-FR" sz="2800" b="1" dirty="0" err="1" smtClean="0"/>
              <a:t>Chikaoui</a:t>
            </a:r>
            <a:endParaRPr lang="fr-FR" altLang="fr-FR" sz="2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7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e 3"/>
          <p:cNvGrpSpPr>
            <a:grpSpLocks/>
          </p:cNvGrpSpPr>
          <p:nvPr/>
        </p:nvGrpSpPr>
        <p:grpSpPr bwMode="auto">
          <a:xfrm>
            <a:off x="-9525" y="44450"/>
            <a:ext cx="9144000" cy="1296988"/>
            <a:chOff x="0" y="-31879"/>
            <a:chExt cx="9144000" cy="71008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-31879"/>
              <a:ext cx="9144000" cy="710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750" y="31568"/>
              <a:ext cx="9080500" cy="58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eaLnBrk="1" hangingPunct="1">
                <a:defRPr/>
              </a:pPr>
              <a:r>
                <a:rPr lang="fr-FR" sz="4000" b="1" dirty="0">
                  <a:solidFill>
                    <a:schemeClr val="bg1"/>
                  </a:solidFill>
                </a:rPr>
                <a:t>Master mention Droit des Affaires**</a:t>
              </a:r>
            </a:p>
          </p:txBody>
        </p:sp>
      </p:grpSp>
      <p:sp>
        <p:nvSpPr>
          <p:cNvPr id="20483" name="Rectangle 3"/>
          <p:cNvSpPr txBox="1">
            <a:spLocks/>
          </p:cNvSpPr>
          <p:nvPr/>
        </p:nvSpPr>
        <p:spPr bwMode="auto">
          <a:xfrm>
            <a:off x="683568" y="2708920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2800" b="1" dirty="0" smtClean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Droit des Affaires 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. V. Magnier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M1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Droit des Affaires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148" r="4414" b="19775"/>
          <a:stretch/>
        </p:blipFill>
        <p:spPr>
          <a:xfrm>
            <a:off x="0" y="953344"/>
            <a:ext cx="9144000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229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>
                <a:solidFill>
                  <a:srgbClr val="C00000"/>
                </a:solidFill>
              </a:rPr>
              <a:t>Finalités de Master 2 </a:t>
            </a:r>
            <a:br>
              <a:rPr lang="fr-FR" altLang="fr-FR" b="1" smtClean="0">
                <a:solidFill>
                  <a:srgbClr val="C00000"/>
                </a:solidFill>
              </a:rPr>
            </a:br>
            <a:r>
              <a:rPr lang="fr-FR" altLang="fr-FR" b="1" smtClean="0">
                <a:solidFill>
                  <a:srgbClr val="C00000"/>
                </a:solidFill>
              </a:rPr>
              <a:t>Droit des affaires :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0" y="2204864"/>
            <a:ext cx="9144000" cy="4978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dirty="0" smtClean="0">
                <a:solidFill>
                  <a:srgbClr val="005782"/>
                </a:solidFill>
              </a:rPr>
              <a:t>•</a:t>
            </a:r>
            <a:r>
              <a:rPr lang="fr-FR" altLang="fr-FR" sz="2800" dirty="0" smtClean="0"/>
              <a:t>  </a:t>
            </a:r>
            <a:r>
              <a:rPr lang="fr-FR" altLang="fr-FR" sz="2800" b="1" dirty="0" smtClean="0">
                <a:solidFill>
                  <a:srgbClr val="005782"/>
                </a:solidFill>
              </a:rPr>
              <a:t>Business, </a:t>
            </a:r>
            <a:r>
              <a:rPr lang="fr-FR" altLang="fr-FR" sz="2800" b="1" dirty="0" err="1" smtClean="0">
                <a:solidFill>
                  <a:srgbClr val="005782"/>
                </a:solidFill>
              </a:rPr>
              <a:t>Tax</a:t>
            </a:r>
            <a:r>
              <a:rPr lang="fr-FR" altLang="fr-FR" sz="2800" b="1" dirty="0" smtClean="0">
                <a:solidFill>
                  <a:srgbClr val="005782"/>
                </a:solidFill>
              </a:rPr>
              <a:t> et Financial </a:t>
            </a:r>
            <a:r>
              <a:rPr lang="fr-FR" altLang="fr-FR" sz="2800" b="1" dirty="0" err="1" smtClean="0">
                <a:solidFill>
                  <a:srgbClr val="005782"/>
                </a:solidFill>
              </a:rPr>
              <a:t>Market</a:t>
            </a:r>
            <a:r>
              <a:rPr lang="fr-FR" altLang="fr-FR" sz="2800" b="1" dirty="0" smtClean="0">
                <a:solidFill>
                  <a:srgbClr val="005782"/>
                </a:solidFill>
              </a:rPr>
              <a:t> Law </a:t>
            </a:r>
            <a:r>
              <a:rPr lang="fr-FR" altLang="fr-FR" sz="2800" b="1" dirty="0" smtClean="0"/>
              <a:t>- </a:t>
            </a:r>
            <a:r>
              <a:rPr lang="fr-FR" altLang="fr-FR" sz="2800" b="1" dirty="0" err="1" smtClean="0"/>
              <a:t>dir</a:t>
            </a:r>
            <a:r>
              <a:rPr lang="fr-FR" altLang="fr-FR" sz="2800" b="1" dirty="0" smtClean="0"/>
              <a:t>. V. Magnier,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b="1" dirty="0" smtClean="0"/>
              <a:t>	 Y. Paclot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dirty="0" smtClean="0">
                <a:solidFill>
                  <a:srgbClr val="005782"/>
                </a:solidFill>
              </a:rPr>
              <a:t>•</a:t>
            </a:r>
            <a:r>
              <a:rPr lang="fr-FR" altLang="fr-FR" sz="2800" dirty="0" smtClean="0"/>
              <a:t>  </a:t>
            </a:r>
            <a:r>
              <a:rPr lang="fr-FR" altLang="fr-FR" sz="2800" b="1" dirty="0" smtClean="0">
                <a:solidFill>
                  <a:srgbClr val="005782"/>
                </a:solidFill>
              </a:rPr>
              <a:t>Droit des Affaires Internationales </a:t>
            </a:r>
            <a:r>
              <a:rPr lang="fr-FR" altLang="fr-FR" sz="2800" b="1" dirty="0" smtClean="0"/>
              <a:t>- </a:t>
            </a:r>
            <a:r>
              <a:rPr lang="fr-FR" altLang="fr-FR" sz="2800" b="1" dirty="0" err="1" smtClean="0"/>
              <a:t>dir</a:t>
            </a:r>
            <a:r>
              <a:rPr lang="fr-FR" altLang="fr-FR" sz="2800" b="1" dirty="0" smtClean="0"/>
              <a:t>. X. Boucobza,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b="1" dirty="0" smtClean="0"/>
              <a:t>	 G. Mecarelli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dirty="0" smtClean="0">
                <a:solidFill>
                  <a:srgbClr val="005782"/>
                </a:solidFill>
              </a:rPr>
              <a:t>•</a:t>
            </a:r>
            <a:r>
              <a:rPr lang="fr-FR" altLang="fr-FR" sz="2800" dirty="0" smtClean="0"/>
              <a:t>  </a:t>
            </a:r>
            <a:r>
              <a:rPr lang="fr-FR" altLang="fr-FR" sz="2800" b="1" dirty="0" smtClean="0">
                <a:solidFill>
                  <a:srgbClr val="005782"/>
                </a:solidFill>
              </a:rPr>
              <a:t>Gestion des Entreprises et Management des Ressources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b="1" dirty="0" smtClean="0">
                <a:solidFill>
                  <a:srgbClr val="005782"/>
                </a:solidFill>
              </a:rPr>
              <a:t>	 Humaines </a:t>
            </a:r>
            <a:r>
              <a:rPr lang="fr-FR" altLang="fr-FR" sz="2800" b="1" dirty="0" smtClean="0"/>
              <a:t>- </a:t>
            </a:r>
            <a:r>
              <a:rPr lang="fr-FR" altLang="fr-FR" sz="2800" b="1" dirty="0" err="1" smtClean="0"/>
              <a:t>dir</a:t>
            </a:r>
            <a:r>
              <a:rPr lang="fr-FR" altLang="fr-FR" sz="2800" b="1" dirty="0" smtClean="0"/>
              <a:t>. A. Chikaoui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7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e 3"/>
          <p:cNvGrpSpPr>
            <a:grpSpLocks/>
          </p:cNvGrpSpPr>
          <p:nvPr/>
        </p:nvGrpSpPr>
        <p:grpSpPr bwMode="auto">
          <a:xfrm>
            <a:off x="-9525" y="44450"/>
            <a:ext cx="9144000" cy="1296988"/>
            <a:chOff x="0" y="-31879"/>
            <a:chExt cx="9144000" cy="71008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-31879"/>
              <a:ext cx="9144000" cy="710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750" y="31568"/>
              <a:ext cx="9080500" cy="58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eaLnBrk="1" hangingPunct="1">
                <a:defRPr/>
              </a:pPr>
              <a:r>
                <a:rPr lang="fr-FR" sz="4000" b="1" dirty="0">
                  <a:solidFill>
                    <a:schemeClr val="bg1"/>
                  </a:solidFill>
                </a:rPr>
                <a:t>Master mention Droit Public**</a:t>
              </a:r>
            </a:p>
          </p:txBody>
        </p:sp>
      </p:grpSp>
      <p:sp>
        <p:nvSpPr>
          <p:cNvPr id="25603" name="Rectangle 3"/>
          <p:cNvSpPr txBox="1">
            <a:spLocks/>
          </p:cNvSpPr>
          <p:nvPr/>
        </p:nvSpPr>
        <p:spPr bwMode="auto">
          <a:xfrm>
            <a:off x="107504" y="1341438"/>
            <a:ext cx="915352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2800" dirty="0" smtClean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1 Droit public Général 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JE.Callon</a:t>
            </a: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1 Droit du Patrimoine Culturel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. S. Duroy, G. Goffaux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• 	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1 Droit de l’Environnement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. L. Fonbaustier</a:t>
            </a:r>
            <a:endParaRPr lang="fr-FR" alt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Parcours M1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Droit Public Général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Parcours 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M1 Droit du Patrimoine Culturel</a:t>
            </a:r>
          </a:p>
        </p:txBody>
      </p:sp>
      <p:pic>
        <p:nvPicPr>
          <p:cNvPr id="2867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2329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360" y="1772816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Master 1 généraliste « semi-spécialisé »</a:t>
            </a:r>
          </a:p>
          <a:p>
            <a:endParaRPr lang="fr-FR" b="1" dirty="0"/>
          </a:p>
          <a:p>
            <a:pPr marL="457200" indent="-457200" algn="just">
              <a:buFont typeface="Symbol" charset="0"/>
              <a:buChar char=""/>
            </a:pPr>
            <a:r>
              <a:rPr lang="fr-FR" b="1" dirty="0"/>
              <a:t>disciplines privilégiant le droit de l’environnement en milieu ouvert (urbanisme, collectivités, droit de l’espace, etc.)</a:t>
            </a:r>
          </a:p>
          <a:p>
            <a:pPr marL="457200" indent="-457200" algn="just">
              <a:buFont typeface="Symbol" charset="0"/>
              <a:buChar char=""/>
            </a:pPr>
            <a:r>
              <a:rPr lang="fr-FR" b="1" dirty="0"/>
              <a:t>formation de M1 accueillant les étudiants de L3 juristes « tous profils » et maintenant les candidatures plurielles (droit public, urbanisme, environnement, etc.)</a:t>
            </a:r>
          </a:p>
          <a:p>
            <a:pPr marL="457200" indent="-457200" algn="just">
              <a:buFont typeface="Symbol" charset="0"/>
              <a:buChar char=""/>
            </a:pPr>
            <a:r>
              <a:rPr lang="fr-FR" b="1" dirty="0"/>
              <a:t>suivi « quasi individualisé » : projets pro 1 et 2 (cv, lettres motivation, </a:t>
            </a:r>
            <a:r>
              <a:rPr lang="fr-FR" b="1" i="1" dirty="0" err="1"/>
              <a:t>crowfounding</a:t>
            </a:r>
            <a:r>
              <a:rPr lang="fr-FR" b="1" dirty="0"/>
              <a:t>, pétitions, etc.)</a:t>
            </a:r>
          </a:p>
          <a:p>
            <a:pPr marL="457200" indent="-457200" algn="just">
              <a:buFont typeface="Symbol" charset="0"/>
              <a:buChar char=""/>
            </a:pPr>
            <a:r>
              <a:rPr lang="fr-FR" b="1" dirty="0"/>
              <a:t>2 cycles de conférences : « Grands défis environnement et planète » + « Nouveaux champs d’étude en droit de l’environnement »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fr-FR" sz="3600" dirty="0">
                <a:solidFill>
                  <a:schemeClr val="bg1"/>
                </a:solidFill>
              </a:rPr>
              <a:t>Master 1 Droit de l’Environnement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2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188913"/>
            <a:ext cx="8229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>
                <a:solidFill>
                  <a:srgbClr val="C00000"/>
                </a:solidFill>
              </a:rPr>
              <a:t>Finalités de Master 2 Droit Public 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0" y="1114425"/>
            <a:ext cx="9144000" cy="4978400"/>
          </a:xfrm>
        </p:spPr>
        <p:txBody>
          <a:bodyPr/>
          <a:lstStyle/>
          <a:p>
            <a:pPr marL="0" indent="0">
              <a:buNone/>
              <a:defRPr/>
            </a:pPr>
            <a:endParaRPr lang="fr-FR" sz="2800" dirty="0" smtClean="0">
              <a:solidFill>
                <a:srgbClr val="005782"/>
              </a:solidFill>
            </a:endParaRPr>
          </a:p>
          <a:p>
            <a:pPr marL="0" indent="0">
              <a:buNone/>
              <a:defRPr/>
            </a:pPr>
            <a:r>
              <a:rPr lang="fr-FR" sz="2800" dirty="0" smtClean="0">
                <a:solidFill>
                  <a:srgbClr val="005782"/>
                </a:solidFill>
              </a:rPr>
              <a:t>•</a:t>
            </a:r>
            <a:r>
              <a:rPr lang="fr-FR" sz="1400" dirty="0" smtClean="0"/>
              <a:t>  </a:t>
            </a:r>
            <a:r>
              <a:rPr lang="fr-FR" sz="2800" b="1" dirty="0">
                <a:solidFill>
                  <a:srgbClr val="005782"/>
                </a:solidFill>
              </a:rPr>
              <a:t>Droit Public Recherche et Concours </a:t>
            </a:r>
            <a:endParaRPr lang="fr-FR" sz="2800" b="1" dirty="0" smtClean="0">
              <a:solidFill>
                <a:srgbClr val="005782"/>
              </a:solidFill>
            </a:endParaRPr>
          </a:p>
          <a:p>
            <a:pPr marL="0" indent="0">
              <a:buNone/>
              <a:defRPr/>
            </a:pPr>
            <a:r>
              <a:rPr lang="fr-FR" sz="2800" b="1" dirty="0">
                <a:solidFill>
                  <a:srgbClr val="005782"/>
                </a:solidFill>
              </a:rPr>
              <a:t>	</a:t>
            </a:r>
            <a:r>
              <a:rPr lang="fr-FR" sz="2800" dirty="0" smtClean="0"/>
              <a:t>- </a:t>
            </a:r>
            <a:r>
              <a:rPr lang="fr-FR" sz="2800" b="1" dirty="0" err="1" smtClean="0"/>
              <a:t>dir</a:t>
            </a:r>
            <a:r>
              <a:rPr lang="fr-FR" sz="2800" b="1" dirty="0" smtClean="0"/>
              <a:t>. S. Duroy, O. </a:t>
            </a:r>
            <a:r>
              <a:rPr lang="fr-FR" sz="2800" b="1" dirty="0" err="1" smtClean="0"/>
              <a:t>Mamoudy</a:t>
            </a:r>
            <a:endParaRPr lang="fr-FR" sz="28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 smtClean="0">
                <a:solidFill>
                  <a:srgbClr val="005782"/>
                </a:solidFill>
              </a:rPr>
              <a:t>•</a:t>
            </a:r>
            <a:r>
              <a:rPr lang="fr-FR" sz="14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Droit de la Construction et de l’Urbanisme </a:t>
            </a:r>
            <a:r>
              <a:rPr lang="fr-FR" sz="2800" b="1" dirty="0" smtClean="0"/>
              <a:t>- </a:t>
            </a:r>
            <a:r>
              <a:rPr lang="fr-FR" sz="2800" b="1" dirty="0" err="1" smtClean="0"/>
              <a:t>dir</a:t>
            </a:r>
            <a:r>
              <a:rPr lang="fr-FR" sz="2800" b="1" dirty="0" smtClean="0"/>
              <a:t>. JE. </a:t>
            </a:r>
            <a:r>
              <a:rPr lang="fr-FR" sz="2800" b="1" dirty="0" err="1" smtClean="0"/>
              <a:t>Callon</a:t>
            </a:r>
            <a:endParaRPr lang="fr-FR" sz="28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 smtClean="0">
                <a:solidFill>
                  <a:srgbClr val="005782"/>
                </a:solidFill>
              </a:rPr>
              <a:t>•</a:t>
            </a:r>
            <a:r>
              <a:rPr lang="fr-FR" sz="14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Contrats et Marchés Publics - La Pratique de l’Achat 	   	      </a:t>
            </a:r>
          </a:p>
          <a:p>
            <a:pPr marL="360000" indent="0">
              <a:buFont typeface="Arial" panose="020B0604020202020204" pitchFamily="34" charset="0"/>
              <a:buNone/>
              <a:defRPr/>
            </a:pPr>
            <a:r>
              <a:rPr lang="fr-FR" sz="2800" b="1" dirty="0" smtClean="0">
                <a:solidFill>
                  <a:srgbClr val="005782"/>
                </a:solidFill>
              </a:rPr>
              <a:t>Public </a:t>
            </a:r>
            <a:r>
              <a:rPr lang="fr-FR" sz="2800" b="1" dirty="0" smtClean="0"/>
              <a:t>- </a:t>
            </a:r>
            <a:r>
              <a:rPr lang="fr-FR" sz="2800" b="1" dirty="0" err="1" smtClean="0"/>
              <a:t>dir</a:t>
            </a:r>
            <a:r>
              <a:rPr lang="fr-FR" sz="2800" b="1" dirty="0" smtClean="0"/>
              <a:t>. JM. </a:t>
            </a:r>
            <a:r>
              <a:rPr lang="fr-FR" sz="2800" b="1" dirty="0" err="1" smtClean="0"/>
              <a:t>Peyrical</a:t>
            </a:r>
            <a:endParaRPr lang="fr-FR" sz="28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 smtClean="0">
                <a:solidFill>
                  <a:srgbClr val="005782"/>
                </a:solidFill>
              </a:rPr>
              <a:t>•</a:t>
            </a:r>
            <a:r>
              <a:rPr lang="fr-FR" sz="14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Droit du Patrimoine Culturel </a:t>
            </a:r>
            <a:r>
              <a:rPr lang="fr-FR" sz="2800" b="1" dirty="0" smtClean="0"/>
              <a:t>- </a:t>
            </a:r>
            <a:r>
              <a:rPr lang="fr-FR" sz="2800" b="1" dirty="0" err="1" smtClean="0"/>
              <a:t>dir</a:t>
            </a:r>
            <a:r>
              <a:rPr lang="fr-FR" sz="2800" b="1" dirty="0" smtClean="0"/>
              <a:t>. S. Duroy, G. </a:t>
            </a:r>
            <a:r>
              <a:rPr lang="fr-FR" sz="2800" b="1" dirty="0" err="1" smtClean="0"/>
              <a:t>Goffaux</a:t>
            </a:r>
            <a:endParaRPr lang="fr-FR" sz="28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 smtClean="0">
                <a:solidFill>
                  <a:srgbClr val="005782"/>
                </a:solidFill>
              </a:rPr>
              <a:t>•</a:t>
            </a:r>
            <a:r>
              <a:rPr lang="fr-FR" sz="14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Droit de l’Environnement </a:t>
            </a:r>
            <a:r>
              <a:rPr lang="fr-FR" sz="2800" b="1" dirty="0" smtClean="0"/>
              <a:t>- </a:t>
            </a:r>
            <a:r>
              <a:rPr lang="fr-FR" sz="2800" b="1" dirty="0" err="1" smtClean="0"/>
              <a:t>dir</a:t>
            </a:r>
            <a:r>
              <a:rPr lang="fr-FR" sz="2800" b="1" dirty="0" smtClean="0"/>
              <a:t>. L. </a:t>
            </a:r>
            <a:r>
              <a:rPr lang="fr-FR" sz="2800" b="1" dirty="0" err="1" smtClean="0"/>
              <a:t>Fonbaustier</a:t>
            </a:r>
            <a:endParaRPr lang="fr-FR" sz="28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7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Masters Droit de l’Environnement 1/7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388" y="1412875"/>
            <a:ext cx="8785225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i="1" dirty="0">
                <a:solidFill>
                  <a:schemeClr val="accent3">
                    <a:lumMod val="75000"/>
                  </a:schemeClr>
                </a:solidFill>
              </a:rPr>
              <a:t>POURQUOI VOUS ALLEZ CHOISIR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fr-FR" b="1" i="1" dirty="0">
                <a:solidFill>
                  <a:schemeClr val="accent3">
                    <a:lumMod val="75000"/>
                  </a:schemeClr>
                </a:solidFill>
              </a:rPr>
              <a:t>LA FINALITÉ DE MASTER : « DROIT DE L’ENVIRONNEMENT » ?</a:t>
            </a:r>
          </a:p>
          <a:p>
            <a:pPr algn="ctr">
              <a:defRPr/>
            </a:pP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000" dirty="0"/>
              <a:t>1. « </a:t>
            </a:r>
            <a:r>
              <a:rPr lang="fr-FR" sz="2000" b="1" dirty="0"/>
              <a:t>Le 21</a:t>
            </a:r>
            <a:r>
              <a:rPr lang="fr-FR" sz="2000" b="1" baseline="30000" dirty="0"/>
              <a:t>e</a:t>
            </a:r>
            <a:r>
              <a:rPr lang="fr-FR" sz="2000" b="1" dirty="0"/>
              <a:t> siècle sera écologique ou ne sera pas </a:t>
            </a:r>
            <a:r>
              <a:rPr lang="fr-FR" sz="2000" dirty="0"/>
              <a:t>» =&gt; on le sait notamment depuis le Grenelle de l’environnement, les stratégies vertes de l’Union européenne, la COP Climat 21, etc. : les problématiques environnementales sont l’un des défis majeurs et le droit tiendra dans les solutions à apporter un rôle crucial et croissant.</a:t>
            </a:r>
          </a:p>
          <a:p>
            <a:pPr>
              <a:defRPr/>
            </a:pPr>
            <a:r>
              <a:rPr lang="fr-FR" sz="2000" dirty="0"/>
              <a:t> </a:t>
            </a:r>
          </a:p>
          <a:p>
            <a:pPr>
              <a:defRPr/>
            </a:pPr>
            <a:r>
              <a:rPr lang="fr-FR" sz="2000" dirty="0"/>
              <a:t>2. Notre </a:t>
            </a:r>
            <a:r>
              <a:rPr lang="fr-FR" sz="2000" b="1" dirty="0"/>
              <a:t>formation, unique</a:t>
            </a:r>
            <a:r>
              <a:rPr lang="fr-FR" sz="2000" dirty="0"/>
              <a:t>, est la seule en France à proposer une articulation fine entre formation technique aux disciplines juridiques liées à l’environnement, sensibilisation aux approches scientifiques et accompagnement individualisé pour les recherches de stage ou la méthodologie de la recherche.</a:t>
            </a:r>
          </a:p>
          <a:p>
            <a:pPr algn="ctr">
              <a:defRPr/>
            </a:pP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b="1" smtClean="0">
                <a:solidFill>
                  <a:schemeClr val="bg1"/>
                </a:solidFill>
                <a:latin typeface="Arial" panose="020B0604020202020204" pitchFamily="34" charset="0"/>
              </a:rPr>
              <a:t>Sciences juridiques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0" y="2492375"/>
            <a:ext cx="9144000" cy="3744913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2800" b="1" dirty="0" smtClean="0">
                <a:solidFill>
                  <a:srgbClr val="005782"/>
                </a:solidFill>
              </a:rPr>
              <a:t>Master 1 Droit privé </a:t>
            </a:r>
            <a:r>
              <a:rPr lang="fr-FR" altLang="fr-FR" sz="2800" b="1" dirty="0" smtClean="0"/>
              <a:t>- </a:t>
            </a:r>
            <a:r>
              <a:rPr lang="fr-FR" altLang="fr-FR" sz="2800" b="1" dirty="0" err="1" smtClean="0"/>
              <a:t>dir</a:t>
            </a:r>
            <a:r>
              <a:rPr lang="fr-FR" altLang="fr-FR" sz="2800" b="1" dirty="0" smtClean="0"/>
              <a:t>. F. Labarthe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fr-FR" altLang="fr-FR" sz="3600" dirty="0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0" y="1444061"/>
          <a:ext cx="9144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Masters Droit de l’Environnement 2/7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388" y="1412875"/>
            <a:ext cx="8785225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3. Pour ce qui est de la </a:t>
            </a:r>
            <a:r>
              <a:rPr lang="fr-FR" sz="2000" b="1" dirty="0"/>
              <a:t>consolidation</a:t>
            </a:r>
            <a:r>
              <a:rPr lang="fr-FR" sz="2000" dirty="0"/>
              <a:t>, notamment méthodologique, </a:t>
            </a:r>
            <a:r>
              <a:rPr lang="fr-FR" sz="2000" b="1" dirty="0"/>
              <a:t>de votre parcours d’ensemble à l’Université</a:t>
            </a:r>
            <a:r>
              <a:rPr lang="fr-FR" sz="2000" dirty="0"/>
              <a:t> :</a:t>
            </a:r>
          </a:p>
          <a:p>
            <a:pPr>
              <a:defRPr/>
            </a:pPr>
            <a:endParaRPr lang="fr-FR" sz="2000" dirty="0"/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sz="2000" dirty="0"/>
              <a:t>poursuite et fin de l’approfondissement d’une</a:t>
            </a:r>
            <a:r>
              <a:rPr lang="fr-FR" sz="2000" b="1" dirty="0"/>
              <a:t> formation théorique généraliste</a:t>
            </a:r>
            <a:r>
              <a:rPr lang="fr-FR" sz="2000" dirty="0"/>
              <a:t> en tant que juristes (rappel constant des sources et principes fondamentaux).</a:t>
            </a:r>
          </a:p>
          <a:p>
            <a:pPr>
              <a:defRPr/>
            </a:pPr>
            <a:endParaRPr lang="fr-FR" sz="2000" dirty="0"/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sz="2000" dirty="0"/>
              <a:t>une </a:t>
            </a:r>
            <a:r>
              <a:rPr lang="fr-FR" sz="2000" b="1" dirty="0"/>
              <a:t>approche technique </a:t>
            </a:r>
            <a:r>
              <a:rPr lang="fr-FR" sz="2000" dirty="0"/>
              <a:t>reposant sur des </a:t>
            </a:r>
            <a:r>
              <a:rPr lang="fr-FR" sz="2000" b="1" dirty="0"/>
              <a:t>séminaires et mises en situation</a:t>
            </a:r>
            <a:r>
              <a:rPr lang="fr-FR" sz="2000" dirty="0"/>
              <a:t>, couplage avec la sensibilisation scientifique.</a:t>
            </a:r>
          </a:p>
          <a:p>
            <a:pPr>
              <a:defRPr/>
            </a:pPr>
            <a:endParaRPr lang="fr-FR" sz="2000" dirty="0"/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sz="2000" dirty="0"/>
              <a:t>une </a:t>
            </a:r>
            <a:r>
              <a:rPr lang="fr-FR" sz="2000" b="1" dirty="0"/>
              <a:t>dimension concrète et dynamique</a:t>
            </a:r>
            <a:r>
              <a:rPr lang="fr-FR" sz="2000" dirty="0"/>
              <a:t> insufflée par les « grands défis de l’environnement », les « nouveaux champs d’étude en droit de l’environnement » et par l’accompagnement dans l’acquisition des techniques de recherche d’emploi.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dirty="0"/>
              <a:t> </a:t>
            </a:r>
          </a:p>
          <a:p>
            <a:pPr algn="ctr">
              <a:defRPr/>
            </a:pP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Masters Droit de l’Environnement 3/7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388" y="1700213"/>
            <a:ext cx="8785225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4. Vous pouvez </a:t>
            </a:r>
            <a:r>
              <a:rPr lang="fr-FR" sz="2000" b="1" dirty="0"/>
              <a:t>concevoir ce M2 de deux manières</a:t>
            </a:r>
            <a:r>
              <a:rPr lang="fr-FR" sz="2000" dirty="0"/>
              <a:t> dans le cadre de votre « stratégie cursus » :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– soit comme </a:t>
            </a:r>
            <a:r>
              <a:rPr lang="fr-FR" sz="2000" b="1" dirty="0"/>
              <a:t>une formation technique complétant un premier Master</a:t>
            </a:r>
            <a:r>
              <a:rPr lang="fr-FR" sz="2000" dirty="0"/>
              <a:t> à vocation plus généraliste (droit public, droit privé, développement durable, aménagement du territoire, etc.)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– soit comme </a:t>
            </a:r>
            <a:r>
              <a:rPr lang="fr-FR" sz="2000" b="1" dirty="0"/>
              <a:t>un master pré-spécialisé que vous pourrez coupler avec une finalité entrant en parfaite synergie avec le nôtre </a:t>
            </a:r>
            <a:r>
              <a:rPr lang="fr-FR" sz="2000" dirty="0"/>
              <a:t>: urbanisme et construction, risques sanitaires et environnementaux, nouvelles énergies, santé, sécurité sanitaire et alimentaire…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Masters Droit de l’Environnement 4/7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388" y="1412875"/>
            <a:ext cx="87852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i="1" dirty="0">
                <a:solidFill>
                  <a:schemeClr val="accent3">
                    <a:lumMod val="75000"/>
                  </a:schemeClr>
                </a:solidFill>
              </a:rPr>
              <a:t>PARMI LES POINTS FORTS DE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fr-FR" b="1" i="1" dirty="0">
                <a:solidFill>
                  <a:schemeClr val="accent3">
                    <a:lumMod val="75000"/>
                  </a:schemeClr>
                </a:solidFill>
              </a:rPr>
              <a:t>LA FINALITÉ DE MASTER : « DROIT DE L’ENVIRONNEMENT »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000" dirty="0"/>
              <a:t>1. Un </a:t>
            </a:r>
            <a:r>
              <a:rPr lang="fr-FR" sz="2000" b="1" dirty="0"/>
              <a:t>« mix » d’enseignants très dynamiques et impliqués</a:t>
            </a:r>
            <a:r>
              <a:rPr lang="fr-FR" sz="2000" dirty="0"/>
              <a:t>, issus d’horizons variés et complémentaires (universitaires de haut niveau, hauts fonctionnaires, avocats, managers séniors dans de grandes entreprises).</a:t>
            </a:r>
          </a:p>
          <a:p>
            <a:pPr>
              <a:defRPr/>
            </a:pPr>
            <a:r>
              <a:rPr lang="fr-FR" sz="2000" dirty="0"/>
              <a:t> </a:t>
            </a:r>
          </a:p>
          <a:p>
            <a:pPr>
              <a:defRPr/>
            </a:pPr>
            <a:r>
              <a:rPr lang="fr-FR" sz="2000" dirty="0"/>
              <a:t>2. Un </a:t>
            </a:r>
            <a:r>
              <a:rPr lang="fr-FR" sz="2000" b="1" dirty="0"/>
              <a:t>alliage unique</a:t>
            </a:r>
            <a:r>
              <a:rPr lang="fr-FR" sz="2000" dirty="0"/>
              <a:t> entre formation juridique spécialisée de haut niveau et ouverture sur les sciences toujours présentes dans les problématiques environnementales (universitaires de l’Université Paris-Sud et scientifiques issus de grandes écoles : </a:t>
            </a:r>
            <a:r>
              <a:rPr lang="fr-FR" sz="2000" dirty="0" err="1"/>
              <a:t>AgroParisTech</a:t>
            </a:r>
            <a:r>
              <a:rPr lang="fr-FR" sz="2000" dirty="0"/>
              <a:t>, Polytechnique, ENS Cachan, etc.).</a:t>
            </a:r>
          </a:p>
          <a:p>
            <a:pPr algn="ctr">
              <a:defRPr/>
            </a:pP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Masters Droit de l’Environnement 5/7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388" y="1628775"/>
            <a:ext cx="87852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3. </a:t>
            </a:r>
            <a:r>
              <a:rPr lang="fr-FR" sz="2000" b="1" dirty="0"/>
              <a:t>Une préoccupation constante </a:t>
            </a:r>
            <a:r>
              <a:rPr lang="fr-FR" sz="2000" dirty="0"/>
              <a:t>: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– mettre les étudiants destinés à la recherche (minoritaires) au plus haut   </a:t>
            </a:r>
          </a:p>
          <a:p>
            <a:pPr>
              <a:defRPr/>
            </a:pPr>
            <a:r>
              <a:rPr lang="fr-FR" sz="2000" dirty="0"/>
              <a:t>   niveau de formation.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– mettre ceux (très majoritaires) à vocation « pro » au plus près des métiers </a:t>
            </a:r>
          </a:p>
          <a:p>
            <a:pPr>
              <a:defRPr/>
            </a:pPr>
            <a:r>
              <a:rPr lang="fr-FR" sz="2000" dirty="0"/>
              <a:t>   d’avenir en droit de l’environnement.</a:t>
            </a:r>
          </a:p>
          <a:p>
            <a:pPr algn="ctr">
              <a:defRPr/>
            </a:pP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M1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Droit de l’Environnement 6/7</a:t>
            </a:r>
          </a:p>
        </p:txBody>
      </p:sp>
      <p:pic>
        <p:nvPicPr>
          <p:cNvPr id="3686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38238"/>
            <a:ext cx="9037637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M2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Droit de l’Environnement 7/7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789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325"/>
            <a:ext cx="9180513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e 3"/>
          <p:cNvGrpSpPr>
            <a:grpSpLocks/>
          </p:cNvGrpSpPr>
          <p:nvPr/>
        </p:nvGrpSpPr>
        <p:grpSpPr bwMode="auto">
          <a:xfrm>
            <a:off x="-9525" y="44450"/>
            <a:ext cx="9144000" cy="1296988"/>
            <a:chOff x="0" y="-31879"/>
            <a:chExt cx="9144000" cy="71008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-31879"/>
              <a:ext cx="9144000" cy="710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750" y="31568"/>
              <a:ext cx="9080500" cy="58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eaLnBrk="1" hangingPunct="1">
                <a:defRPr/>
              </a:pPr>
              <a:r>
                <a:rPr lang="fr-FR" sz="4000" b="1" dirty="0">
                  <a:solidFill>
                    <a:schemeClr val="bg1"/>
                  </a:solidFill>
                </a:rPr>
                <a:t>Master mention Droit de la Propriété Intellectuelle / Droit du </a:t>
              </a:r>
              <a:r>
                <a:rPr lang="fr-FR" sz="4000" b="1" dirty="0" smtClean="0">
                  <a:solidFill>
                    <a:schemeClr val="bg1"/>
                  </a:solidFill>
                </a:rPr>
                <a:t>numérique</a:t>
              </a:r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5" name="Rectangle 3"/>
          <p:cNvSpPr txBox="1">
            <a:spLocks/>
          </p:cNvSpPr>
          <p:nvPr/>
        </p:nvSpPr>
        <p:spPr bwMode="auto">
          <a:xfrm>
            <a:off x="22225" y="1556792"/>
            <a:ext cx="91535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fr-FR" altLang="fr-FR" sz="2800" b="1" i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 2 mentions jumelées se distinguent en M1 par les ECTS affectés à certaines matières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>
              <a:buFont typeface="Arial" panose="020B0604020202020204" pitchFamily="34" charset="0"/>
              <a:buNone/>
            </a:pPr>
            <a:endParaRPr lang="fr-FR" alt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 de la mention : Jean Lapousterle</a:t>
            </a:r>
          </a:p>
          <a:p>
            <a:pPr algn="ctr">
              <a:buFont typeface="Arial" panose="020B0604020202020204" pitchFamily="34" charset="0"/>
              <a:buNone/>
            </a:pP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-684584" y="2996220"/>
            <a:ext cx="6858000" cy="717947"/>
          </a:xfrm>
        </p:spPr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u’est-ce que l’IP/IT ?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11" y="2909160"/>
            <a:ext cx="2471738" cy="20645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396552" y="241626"/>
            <a:ext cx="92170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L’équipe de direction du Master Droit du numérique / Droit de la propriété intellectuelle :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fr-FR" sz="20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Lapousterle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Alexandra </a:t>
            </a:r>
            <a:r>
              <a:rPr lang="fr-FR" sz="20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Bensamoun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Julie </a:t>
            </a:r>
            <a:r>
              <a:rPr lang="fr-FR" sz="20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Groffe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Antoine </a:t>
            </a:r>
            <a:r>
              <a:rPr lang="fr-FR" sz="20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Latreille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Pierre </a:t>
            </a:r>
            <a:r>
              <a:rPr lang="fr-FR" sz="20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Sirinelli</a:t>
            </a:r>
            <a:endParaRPr lang="fr-FR" sz="2000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ésultat de recherche d'images pour &quot;apple mont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57" y="1717493"/>
            <a:ext cx="2988469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16265" y="3833192"/>
            <a:ext cx="23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 droit des brevets, le droit des logiciels, des technologies innovantes</a:t>
            </a:r>
            <a:endParaRPr lang="fr-FR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" y="1788496"/>
            <a:ext cx="3013829" cy="16282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" y="3467431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 droit des marques, l’usage dans la vie des affaires, l’utilisation des noms de domaine</a:t>
            </a:r>
            <a:endParaRPr lang="fr-FR" i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88" y="3645024"/>
            <a:ext cx="2038283" cy="250466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173372" y="1386532"/>
            <a:ext cx="2730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 droit d’auteur, de la protection des œuvres des Beaux arts aux créations utilitaires, en passant par les créations du domaine de la mode</a:t>
            </a:r>
            <a:endParaRPr lang="fr-FR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994057"/>
          </a:xfrm>
        </p:spPr>
        <p:txBody>
          <a:bodyPr/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Etudier l’IP/IT, c’est étudier </a:t>
            </a:r>
            <a:r>
              <a:rPr lang="fr-F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1701635" cy="22706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4017838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 droit des robots, de l’intelligence artificielle</a:t>
            </a:r>
            <a:endParaRPr lang="fr-FR" i="1" dirty="0"/>
          </a:p>
        </p:txBody>
      </p:sp>
      <p:pic>
        <p:nvPicPr>
          <p:cNvPr id="7" name="Picture 2" descr="Résultat de recherche d'images pour &quot;une charlie hebd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38" y="1375023"/>
            <a:ext cx="19789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43674" y="4028871"/>
            <a:ext cx="23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 droit à liberté d’expression, le droit à l’humour,</a:t>
            </a:r>
          </a:p>
          <a:p>
            <a:pPr algn="ctr"/>
            <a:r>
              <a:rPr lang="fr-FR" i="1" dirty="0" smtClean="0"/>
              <a:t>à la caricature</a:t>
            </a:r>
            <a:endParaRPr lang="fr-FR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06" y="2247900"/>
            <a:ext cx="2243269" cy="28040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09725" y="5275267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 droit applicable en ligne, du droit pénal au droit du commerce électronique, en passant par le droit des données personnelles</a:t>
            </a:r>
            <a:endParaRPr lang="fr-FR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766286"/>
          </a:xfrm>
        </p:spPr>
        <p:txBody>
          <a:bodyPr/>
          <a:lstStyle/>
          <a:p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Etudier </a:t>
            </a:r>
            <a:r>
              <a:rPr lang="fr-F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l’IP/IT, c’est </a:t>
            </a: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aussi étudier </a:t>
            </a:r>
            <a:r>
              <a:rPr lang="fr-F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M1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Droit Privé</a:t>
            </a:r>
          </a:p>
        </p:txBody>
      </p:sp>
      <p:pic>
        <p:nvPicPr>
          <p:cNvPr id="7171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68413"/>
            <a:ext cx="903763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9" y="2461516"/>
            <a:ext cx="2611766" cy="23820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76599" y="3361762"/>
            <a:ext cx="225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L’IP/IT est le gisement de l’emploi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21</a:t>
            </a:r>
            <a:r>
              <a:rPr 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siècle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14943" y="1739164"/>
            <a:ext cx="2471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C’est un secteur qui offre de multiples débouchés (avocats en IP/IT, juristes au sein de grandes entreprises de télécommunication, de media ou auprès de prestataires d’internet, mais aussi dans des institutions à vocation culturelle, des sociétés de gestion collective des droits…)</a:t>
            </a:r>
            <a:endParaRPr lang="fr-FR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 choisir la mention IP/IT </a:t>
            </a:r>
            <a:r>
              <a:rPr lang="fr-F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pré-spécialiser en M1, c’est </a:t>
            </a:r>
            <a:r>
              <a:rPr lang="fr-F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691680" y="2060848"/>
            <a:ext cx="6950596" cy="3933552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fr-F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Bénéficier d’une véritable offre spécialisée (introduction à la propriété intellectuelle, </a:t>
            </a:r>
            <a:r>
              <a:rPr lang="fr-FR" sz="18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fr-F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fr-F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fr-F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Droit du commerce électronique, Libertés individuelles et nouvelles techniques,…), tout en poursuivant l’étude des matières traditionnelles (droit des contrats spéciaux, droit commercial,…)</a:t>
            </a:r>
          </a:p>
          <a:p>
            <a:pPr algn="ctr">
              <a:buFontTx/>
              <a:buChar char="-"/>
            </a:pPr>
            <a:r>
              <a:rPr lang="fr-F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Avoir l’opportunité de découvrir la pédagogie inversée, avec des séminaires dédiés à la propriété littéraire et artistique et à la propriété industrielle</a:t>
            </a:r>
          </a:p>
          <a:p>
            <a:pPr algn="ctr">
              <a:buFontTx/>
              <a:buChar char="-"/>
            </a:pPr>
            <a:r>
              <a:rPr lang="fr-F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Pouvoir réaliser un projet tuteuré (mémoire, rapport de stage, participation à un concours de plaidoirie,…)</a:t>
            </a:r>
          </a:p>
          <a:p>
            <a:pPr algn="ctr">
              <a:buFontTx/>
              <a:buChar char="-"/>
            </a:pPr>
            <a:r>
              <a:rPr lang="fr-FR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préparer le mieux possible aux M2 dédiés à l’IP/IT</a:t>
            </a:r>
          </a:p>
        </p:txBody>
      </p:sp>
      <p:pic>
        <p:nvPicPr>
          <p:cNvPr id="1026" name="Picture 2" descr="Résultat de recherche d'images pour &quot;volonté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340768"/>
            <a:ext cx="1192536" cy="13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4"/>
          <p:cNvSpPr txBox="1">
            <a:spLocks noChangeArrowheads="1"/>
          </p:cNvSpPr>
          <p:nvPr/>
        </p:nvSpPr>
        <p:spPr bwMode="auto">
          <a:xfrm>
            <a:off x="179388" y="85628"/>
            <a:ext cx="842486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M1 Propriété Intellectuelle / Droit du numérique  </a:t>
            </a:r>
            <a:r>
              <a:rPr lang="fr-FR" altLang="fr-FR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dir</a:t>
            </a:r>
            <a:r>
              <a:rPr lang="fr-FR" altLang="fr-FR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Julie Groffe</a:t>
            </a:r>
            <a:endParaRPr lang="fr-FR" altLang="fr-FR" sz="3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96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2204864"/>
            <a:ext cx="360040" cy="1872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248709" y="4293096"/>
            <a:ext cx="360040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248709" y="5877271"/>
            <a:ext cx="360040" cy="601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5825" y="1700808"/>
            <a:ext cx="20065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Droit de la création</a:t>
            </a:r>
          </a:p>
          <a:p>
            <a:pPr algn="ctr"/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du numérique</a:t>
            </a:r>
          </a:p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P. Sirinelli)</a:t>
            </a:r>
          </a:p>
          <a:p>
            <a:pPr algn="ctr"/>
            <a:endParaRPr lang="fr-FR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pionnière. Double objectif : </a:t>
            </a: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Dispenser un enseignement complet en droit des activités numériques (séminaires de propriété littéraire et artistiques, droit des créations numériques, pratique contractuelle spécialisée, droit international et conventionnel de la propriété intellectuelle…)</a:t>
            </a: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Assurer une formation aux réseaux et à l’informatique</a:t>
            </a:r>
          </a:p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51817" y="1700808"/>
            <a:ext cx="19368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Droit de l’innovation et propriété industrielle</a:t>
            </a:r>
          </a:p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A. Latreille)</a:t>
            </a:r>
          </a:p>
          <a:p>
            <a:pPr algn="ctr"/>
            <a:endParaRPr lang="fr-FR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: former des juristes aptes à appréhender les questions liées au développement et à la protection de l’innovation au sein des entreprises.</a:t>
            </a: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Enseignements à la fois théoriques et pratiques (propriété industrielle, contrats d’exploitation, droit du vivant et des biotechnologies, droit des télécommunications…)</a:t>
            </a: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49462" y="1700808"/>
            <a:ext cx="2211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 intellectuelle fondamentale et technologies numériques</a:t>
            </a:r>
          </a:p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A. Bensamoun)</a:t>
            </a:r>
          </a:p>
          <a:p>
            <a:pPr algn="ctr"/>
            <a:endParaRPr lang="fr-FR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en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codiplômation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l’Université Laval- Québec, avec mobilité étudiante (S1 en France et S2 au Québec),</a:t>
            </a: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étudiants valident en une seule année un M2 et un LLM</a:t>
            </a: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matières variées : séminaires de propriété littéraire et artistique, droit du marché de l’art, nouvelles techniques et droit des obligations, propriété industrielle, enseignées en pédagogie inversée.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22205" y="1700808"/>
            <a:ext cx="1974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 intellectuelle appliquée</a:t>
            </a:r>
          </a:p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J. Groffe)</a:t>
            </a:r>
          </a:p>
          <a:p>
            <a:pPr algn="ctr"/>
            <a:endParaRPr lang="fr-FR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en alternance avec contrat de professionnalisation sur un an ou en FC</a:t>
            </a: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étudiants passent trois jours par semaine en entreprise et deux jours par semaine à la Faculté.</a:t>
            </a:r>
          </a:p>
          <a:p>
            <a:pPr marL="214313" indent="-214313">
              <a:buFontTx/>
              <a:buChar char="-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Enseignements en propriété littéraire et artistique, mais aussi en droit des données personnelles, en droit social et TIC, en propriété industrielle appliquée…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Quelles sont les spécialités de M2 de la mention IP/IT </a:t>
            </a:r>
            <a:r>
              <a:rPr lang="fr-F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567112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200" b="1" dirty="0"/>
              <a:t>Fort degré de mutualisation entre ces 2 parcours / aussi dans </a:t>
            </a:r>
            <a:r>
              <a:rPr lang="fr-FR" altLang="fr-FR" sz="1200" b="1" dirty="0" smtClean="0"/>
              <a:t>l’offre </a:t>
            </a:r>
            <a:r>
              <a:rPr lang="fr-FR" altLang="fr-FR" sz="1200" b="1" dirty="0"/>
              <a:t>de formation de Paris 1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5589240"/>
            <a:ext cx="37444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5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691511"/>
            <a:ext cx="31683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expérience de plus de 25 ans en IP/IT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esprit d’école (réseau d’anciens actif, collectif des étudiants dès le Master 1, rentrée solennelle, etc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équipe pédagogique soudée et à l’écoute des étudiants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projets tuteurés dès le M1 (rédaction de billets de blog, participation à des concours, stage/mémoire…)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cours de spécialité également dispensés en anglais</a:t>
            </a:r>
            <a:endParaRPr lang="fr-FR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possibilité de prendre part à la vie du blog créé par les étudiants du M1 (</a:t>
            </a:r>
            <a:r>
              <a:rPr lang="fr-F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www.master-ip-it-leblog.fr</a:t>
            </a:r>
            <a:r>
              <a:rPr lang="fr-F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enseignants de renom, français et étrangers, universitaires et professionnels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4776" y="1762358"/>
            <a:ext cx="32916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laboratoire de soutien internationalement reconnu, le CERDI (EA)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centre de documentation spécialisé en salle D210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partenariats solides avec le monde socio-économique (TF1, M6, SACEM, INPI…)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cycle de conférences ouvert sur le monde professionnel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ouverture réelle à l’international (M2 spécifique avec mobilité étudiante au Qué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</a:t>
            </a: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professeurs étrangers, anglais obligatoire – participation à la formation diplômante…)</a:t>
            </a:r>
          </a:p>
          <a:p>
            <a:pPr marL="214313" indent="-214313" algn="just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formation dédiée à la professionnalisation sur 1 an</a:t>
            </a:r>
          </a:p>
        </p:txBody>
      </p:sp>
      <p:pic>
        <p:nvPicPr>
          <p:cNvPr id="8" name="Image 7" descr="http://www.imeho.com/wp-content/uploads/2014/01/point-fo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89" y="2999736"/>
            <a:ext cx="1407878" cy="156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06090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Quels sont les points forts de la mention </a:t>
            </a:r>
            <a:r>
              <a:rPr lang="fr-F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5427"/>
            <a:ext cx="2029560" cy="31997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82424" y="527397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Candidatures sur le site de Paris-Saclay du 16 avril au 15 juin 2018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9664" y="261595"/>
            <a:ext cx="8229600" cy="1007165"/>
          </a:xfrm>
        </p:spPr>
        <p:txBody>
          <a:bodyPr/>
          <a:lstStyle/>
          <a:p>
            <a:r>
              <a:rPr lang="fr-FR" sz="4000" dirty="0">
                <a:solidFill>
                  <a:schemeClr val="bg1"/>
                </a:solidFill>
              </a:rPr>
              <a:t>Renseignements </a:t>
            </a:r>
            <a:r>
              <a:rPr lang="fr-FR" sz="4000" dirty="0" smtClean="0">
                <a:solidFill>
                  <a:schemeClr val="bg1"/>
                </a:solidFill>
              </a:rPr>
              <a:t>: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2908280" y="1234973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www.master-ip-it.net</a:t>
            </a:r>
            <a:r>
              <a:rPr lang="fr-F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17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e 3"/>
          <p:cNvGrpSpPr>
            <a:grpSpLocks/>
          </p:cNvGrpSpPr>
          <p:nvPr/>
        </p:nvGrpSpPr>
        <p:grpSpPr bwMode="auto">
          <a:xfrm>
            <a:off x="-9525" y="44450"/>
            <a:ext cx="9144000" cy="1296988"/>
            <a:chOff x="0" y="-31879"/>
            <a:chExt cx="9144000" cy="71008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-31879"/>
              <a:ext cx="9144000" cy="710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750" y="31568"/>
              <a:ext cx="9080500" cy="58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eaLnBrk="1" hangingPunct="1">
                <a:defRPr/>
              </a:pPr>
              <a:r>
                <a:rPr lang="fr-FR" sz="4000" b="1" dirty="0">
                  <a:solidFill>
                    <a:schemeClr val="bg1"/>
                  </a:solidFill>
                </a:rPr>
                <a:t>Master mention Droit International </a:t>
              </a:r>
              <a:r>
                <a:rPr lang="fr-FR" sz="4000" b="1" dirty="0" smtClean="0">
                  <a:solidFill>
                    <a:schemeClr val="bg1"/>
                  </a:solidFill>
                </a:rPr>
                <a:t>et Européen</a:t>
              </a:r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3"/>
          <p:cNvSpPr txBox="1">
            <a:spLocks/>
          </p:cNvSpPr>
          <p:nvPr/>
        </p:nvSpPr>
        <p:spPr bwMode="auto">
          <a:xfrm>
            <a:off x="22225" y="1234025"/>
            <a:ext cx="91535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u="sng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 smtClean="0">
              <a:solidFill>
                <a:srgbClr val="00578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rgbClr val="005782"/>
                </a:solidFill>
              </a:rPr>
              <a:t>	</a:t>
            </a:r>
            <a:r>
              <a:rPr lang="fr-FR" b="1" dirty="0" smtClean="0">
                <a:solidFill>
                  <a:srgbClr val="005782"/>
                </a:solidFill>
              </a:rPr>
              <a:t>Master </a:t>
            </a:r>
            <a:r>
              <a:rPr lang="fr-FR" b="1" dirty="0">
                <a:solidFill>
                  <a:srgbClr val="005782"/>
                </a:solidFill>
              </a:rPr>
              <a:t>1 Droit Public International </a:t>
            </a:r>
            <a:r>
              <a:rPr lang="fr-FR" b="1" dirty="0" smtClean="0">
                <a:solidFill>
                  <a:srgbClr val="005782"/>
                </a:solidFill>
              </a:rPr>
              <a:t>et Européen</a:t>
            </a:r>
          </a:p>
          <a:p>
            <a:pPr marL="457200" lvl="1" indent="0" algn="ctr">
              <a:lnSpc>
                <a:spcPct val="150000"/>
              </a:lnSpc>
              <a:buNone/>
              <a:defRPr/>
            </a:pPr>
            <a:r>
              <a:rPr lang="fr-FR" b="1" dirty="0" err="1" smtClean="0"/>
              <a:t>dir</a:t>
            </a:r>
            <a:r>
              <a:rPr lang="fr-FR" b="1" dirty="0"/>
              <a:t>. </a:t>
            </a:r>
            <a:r>
              <a:rPr lang="fr-FR" b="1" dirty="0" smtClean="0"/>
              <a:t>F. Coulée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oneTexte 4"/>
          <p:cNvSpPr txBox="1">
            <a:spLocks noChangeArrowheads="1"/>
          </p:cNvSpPr>
          <p:nvPr/>
        </p:nvSpPr>
        <p:spPr bwMode="auto">
          <a:xfrm>
            <a:off x="179388" y="282575"/>
            <a:ext cx="84248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100" b="1" dirty="0">
                <a:solidFill>
                  <a:schemeClr val="bg1"/>
                </a:solidFill>
                <a:latin typeface="Arial" panose="020B0604020202020204" pitchFamily="34" charset="0"/>
              </a:rPr>
              <a:t>Voie M1 Droit </a:t>
            </a:r>
            <a:r>
              <a:rPr lang="fr-FR" altLang="fr-FR" sz="3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International et Européen</a:t>
            </a:r>
            <a:endParaRPr lang="fr-FR" altLang="fr-FR" sz="3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144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8051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84138"/>
            <a:ext cx="8229600" cy="8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800" b="1" dirty="0" smtClean="0">
                <a:solidFill>
                  <a:srgbClr val="C00000"/>
                </a:solidFill>
              </a:rPr>
              <a:t>Finalités de Master 2 Droit </a:t>
            </a:r>
            <a:br>
              <a:rPr lang="fr-FR" altLang="fr-FR" sz="2800" b="1" dirty="0" smtClean="0">
                <a:solidFill>
                  <a:srgbClr val="C00000"/>
                </a:solidFill>
              </a:rPr>
            </a:br>
            <a:r>
              <a:rPr lang="fr-FR" altLang="fr-FR" sz="2800" b="1" dirty="0" smtClean="0">
                <a:solidFill>
                  <a:srgbClr val="C00000"/>
                </a:solidFill>
              </a:rPr>
              <a:t>International ou Droit du Européen :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330303" y="1124744"/>
            <a:ext cx="8922217" cy="5616624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000" b="1" dirty="0" smtClean="0">
                <a:solidFill>
                  <a:srgbClr val="005782"/>
                </a:solidFill>
              </a:rPr>
              <a:t>•</a:t>
            </a:r>
            <a:r>
              <a:rPr lang="fr-FR" altLang="fr-FR" sz="2400" b="1" dirty="0" smtClean="0">
                <a:solidFill>
                  <a:srgbClr val="005782"/>
                </a:solidFill>
              </a:rPr>
              <a:t>	</a:t>
            </a:r>
            <a:r>
              <a:rPr lang="fr-FR" altLang="fr-FR" sz="2400" b="1" dirty="0">
                <a:solidFill>
                  <a:srgbClr val="005782"/>
                </a:solidFill>
              </a:rPr>
              <a:t>Droit international et Européen des Droits </a:t>
            </a:r>
            <a:r>
              <a:rPr lang="fr-FR" altLang="fr-FR" sz="2400" b="1" dirty="0" smtClean="0">
                <a:solidFill>
                  <a:srgbClr val="005782"/>
                </a:solidFill>
              </a:rPr>
              <a:t>fondamentaux</a:t>
            </a:r>
          </a:p>
          <a:p>
            <a:pPr marL="0" indent="0">
              <a:buNone/>
            </a:pPr>
            <a:r>
              <a:rPr lang="fr-FR" altLang="fr-FR" sz="2600" b="1" dirty="0">
                <a:solidFill>
                  <a:srgbClr val="005782"/>
                </a:solidFill>
              </a:rPr>
              <a:t>	</a:t>
            </a:r>
            <a:r>
              <a:rPr lang="fr-FR" altLang="fr-FR" sz="2000" b="1" dirty="0" smtClean="0"/>
              <a:t>-</a:t>
            </a:r>
            <a:r>
              <a:rPr lang="fr-FR" altLang="fr-FR" sz="2000" dirty="0" smtClean="0"/>
              <a:t> </a:t>
            </a:r>
            <a:r>
              <a:rPr lang="fr-FR" altLang="fr-FR" sz="2000" b="1" dirty="0" err="1" smtClean="0"/>
              <a:t>dir</a:t>
            </a:r>
            <a:r>
              <a:rPr lang="fr-FR" altLang="fr-FR" sz="2000" b="1" dirty="0" smtClean="0"/>
              <a:t>. </a:t>
            </a:r>
            <a:r>
              <a:rPr lang="fr-FR" altLang="fr-FR" sz="2000" b="1" dirty="0"/>
              <a:t>R. </a:t>
            </a:r>
            <a:r>
              <a:rPr lang="fr-FR" altLang="fr-FR" sz="2000" b="1" dirty="0" smtClean="0"/>
              <a:t>Maison</a:t>
            </a:r>
            <a:r>
              <a:rPr lang="fr-FR" altLang="fr-FR" sz="2000" b="1" dirty="0"/>
              <a:t>, E. Saulnier - Cassia </a:t>
            </a:r>
            <a:endParaRPr lang="fr-FR" altLang="fr-FR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b="1" dirty="0" smtClean="0">
                <a:solidFill>
                  <a:srgbClr val="005782"/>
                </a:solidFill>
              </a:rPr>
              <a:t>•</a:t>
            </a:r>
            <a:r>
              <a:rPr lang="fr-FR" altLang="fr-FR" sz="2000" dirty="0" smtClean="0"/>
              <a:t> </a:t>
            </a:r>
            <a:r>
              <a:rPr lang="fr-FR" altLang="fr-FR" sz="2400" dirty="0" smtClean="0"/>
              <a:t> </a:t>
            </a:r>
            <a:r>
              <a:rPr lang="fr-FR" altLang="fr-FR" sz="2400" b="1" dirty="0" smtClean="0">
                <a:solidFill>
                  <a:srgbClr val="005782"/>
                </a:solidFill>
              </a:rPr>
              <a:t>Contrats et Marchés Publics – La pratique de l’achat public </a:t>
            </a:r>
            <a:endParaRPr lang="fr-FR" altLang="fr-FR" sz="2600" b="1" dirty="0" smtClean="0">
              <a:solidFill>
                <a:srgbClr val="00578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600" b="1" dirty="0" smtClean="0">
                <a:solidFill>
                  <a:srgbClr val="005782"/>
                </a:solidFill>
              </a:rPr>
              <a:t>	</a:t>
            </a:r>
            <a:r>
              <a:rPr lang="fr-FR" altLang="fr-FR" sz="2000" b="1" dirty="0" smtClean="0"/>
              <a:t>- </a:t>
            </a:r>
            <a:r>
              <a:rPr lang="fr-FR" altLang="fr-FR" sz="2000" b="1" dirty="0" err="1" smtClean="0"/>
              <a:t>dir</a:t>
            </a:r>
            <a:r>
              <a:rPr lang="fr-FR" altLang="fr-FR" sz="2000" b="1" dirty="0" smtClean="0"/>
              <a:t>. JM. </a:t>
            </a:r>
            <a:r>
              <a:rPr lang="fr-FR" altLang="fr-FR" sz="2000" b="1" dirty="0" err="1" smtClean="0"/>
              <a:t>Peyrical</a:t>
            </a:r>
            <a:endParaRPr lang="fr-FR" altLang="fr-FR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b="1" dirty="0" smtClean="0">
                <a:solidFill>
                  <a:srgbClr val="005782"/>
                </a:solidFill>
              </a:rPr>
              <a:t>•</a:t>
            </a:r>
            <a:r>
              <a:rPr lang="fr-FR" altLang="fr-FR" sz="2000" dirty="0" smtClean="0"/>
              <a:t>  </a:t>
            </a:r>
            <a:r>
              <a:rPr lang="fr-FR" altLang="fr-FR" sz="2400" b="1" dirty="0" smtClean="0">
                <a:solidFill>
                  <a:srgbClr val="005782"/>
                </a:solidFill>
              </a:rPr>
              <a:t>Diplomatie et Négociations Stratégiques </a:t>
            </a:r>
            <a:endParaRPr lang="fr-FR" altLang="fr-FR" sz="2600" b="1" dirty="0" smtClean="0">
              <a:solidFill>
                <a:srgbClr val="005782"/>
              </a:solidFill>
            </a:endParaRPr>
          </a:p>
          <a:p>
            <a:pPr marL="0" indent="0">
              <a:buNone/>
            </a:pPr>
            <a:r>
              <a:rPr lang="fr-FR" altLang="fr-FR" sz="2600" b="1" dirty="0" smtClean="0">
                <a:solidFill>
                  <a:srgbClr val="005782"/>
                </a:solidFill>
              </a:rPr>
              <a:t>	</a:t>
            </a:r>
            <a:r>
              <a:rPr lang="fr-FR" altLang="fr-FR" sz="2000" b="1" dirty="0" smtClean="0"/>
              <a:t>- </a:t>
            </a:r>
            <a:r>
              <a:rPr lang="fr-FR" altLang="fr-FR" sz="2000" b="1" dirty="0" err="1" smtClean="0"/>
              <a:t>dir</a:t>
            </a:r>
            <a:r>
              <a:rPr lang="fr-FR" altLang="fr-FR" sz="2000" b="1" dirty="0" smtClean="0"/>
              <a:t>. </a:t>
            </a:r>
            <a:r>
              <a:rPr lang="fr-FR" altLang="fr-FR" sz="2000" b="1" dirty="0"/>
              <a:t>Vincent </a:t>
            </a:r>
            <a:r>
              <a:rPr lang="fr-FR" altLang="fr-FR" sz="2000" b="1" dirty="0" err="1"/>
              <a:t>Correia</a:t>
            </a:r>
            <a:r>
              <a:rPr lang="fr-FR" altLang="fr-FR" sz="2000" b="1" dirty="0"/>
              <a:t> et Delphine </a:t>
            </a:r>
            <a:r>
              <a:rPr lang="fr-FR" altLang="fr-FR" sz="2000" b="1" dirty="0" err="1" smtClean="0"/>
              <a:t>Placidi-Frot</a:t>
            </a:r>
            <a:endParaRPr lang="fr-FR" altLang="fr-FR" sz="2000" b="1" dirty="0" smtClean="0"/>
          </a:p>
          <a:p>
            <a:pPr marL="0" indent="0">
              <a:buNone/>
            </a:pPr>
            <a:r>
              <a:rPr lang="fr-FR" altLang="fr-FR" sz="2000" b="1" dirty="0" smtClean="0">
                <a:solidFill>
                  <a:srgbClr val="005782"/>
                </a:solidFill>
              </a:rPr>
              <a:t>•</a:t>
            </a:r>
            <a:r>
              <a:rPr lang="fr-FR" altLang="fr-FR" sz="2400" dirty="0" smtClean="0"/>
              <a:t>  </a:t>
            </a:r>
            <a:r>
              <a:rPr lang="fr-FR" altLang="fr-FR" sz="2400" b="1" dirty="0" smtClean="0">
                <a:solidFill>
                  <a:srgbClr val="005782"/>
                </a:solidFill>
              </a:rPr>
              <a:t>Droit des Activités Spatiales et des Télécommunications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600" b="1" dirty="0" smtClean="0">
                <a:solidFill>
                  <a:srgbClr val="005782"/>
                </a:solidFill>
              </a:rPr>
              <a:t>	</a:t>
            </a:r>
            <a:r>
              <a:rPr lang="fr-FR" altLang="fr-FR" sz="2000" b="1" dirty="0" smtClean="0"/>
              <a:t>- </a:t>
            </a:r>
            <a:r>
              <a:rPr lang="fr-FR" altLang="fr-FR" sz="2000" b="1" dirty="0" err="1" smtClean="0"/>
              <a:t>dir</a:t>
            </a:r>
            <a:r>
              <a:rPr lang="fr-FR" altLang="fr-FR" sz="2000" b="1" dirty="0" smtClean="0"/>
              <a:t>. P. </a:t>
            </a:r>
            <a:r>
              <a:rPr lang="fr-FR" altLang="fr-FR" sz="2000" b="1" dirty="0" err="1" smtClean="0"/>
              <a:t>Achilléas</a:t>
            </a:r>
            <a:endParaRPr lang="fr-FR" altLang="fr-FR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b="1" dirty="0" smtClean="0">
                <a:solidFill>
                  <a:srgbClr val="005782"/>
                </a:solidFill>
              </a:rPr>
              <a:t>•</a:t>
            </a:r>
            <a:r>
              <a:rPr lang="fr-FR" altLang="fr-FR" sz="1800" dirty="0" smtClean="0"/>
              <a:t> </a:t>
            </a:r>
            <a:r>
              <a:rPr lang="fr-FR" altLang="fr-FR" sz="2400" dirty="0" smtClean="0"/>
              <a:t> </a:t>
            </a:r>
            <a:r>
              <a:rPr lang="fr-FR" altLang="fr-FR" sz="2400" b="1" dirty="0" smtClean="0">
                <a:solidFill>
                  <a:srgbClr val="005782"/>
                </a:solidFill>
              </a:rPr>
              <a:t>Entreprise et Droit de l’Union Européenne </a:t>
            </a:r>
            <a:r>
              <a:rPr lang="fr-FR" altLang="fr-FR" sz="2000" b="1" dirty="0" smtClean="0"/>
              <a:t>- </a:t>
            </a:r>
            <a:r>
              <a:rPr lang="fr-FR" altLang="fr-FR" sz="2000" b="1" dirty="0" err="1" smtClean="0"/>
              <a:t>dir</a:t>
            </a:r>
            <a:r>
              <a:rPr lang="fr-FR" altLang="fr-FR" sz="2000" b="1" dirty="0" smtClean="0"/>
              <a:t>. JM. </a:t>
            </a:r>
            <a:r>
              <a:rPr lang="fr-FR" altLang="fr-FR" sz="2000" b="1" dirty="0" err="1" smtClean="0"/>
              <a:t>Peyrical</a:t>
            </a:r>
            <a:endParaRPr lang="fr-FR" altLang="fr-FR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7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6402" y="34173"/>
            <a:ext cx="9144000" cy="1296988"/>
            <a:chOff x="0" y="-31879"/>
            <a:chExt cx="9144000" cy="71008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-31879"/>
              <a:ext cx="9144000" cy="710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750" y="31568"/>
              <a:ext cx="9080500" cy="58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eaLnBrk="1" hangingPunct="1">
                <a:defRPr/>
              </a:pPr>
              <a:r>
                <a:rPr lang="fr-FR" sz="4000" b="1" dirty="0">
                  <a:solidFill>
                    <a:schemeClr val="bg1"/>
                  </a:solidFill>
                </a:rPr>
                <a:t>Master mention Sciences sociales**</a:t>
              </a:r>
            </a:p>
          </p:txBody>
        </p:sp>
      </p:grpSp>
      <p:sp>
        <p:nvSpPr>
          <p:cNvPr id="7" name="Rectangle 3"/>
          <p:cNvSpPr txBox="1">
            <a:spLocks noGrp="1"/>
          </p:cNvSpPr>
          <p:nvPr>
            <p:ph idx="1"/>
          </p:nvPr>
        </p:nvSpPr>
        <p:spPr bwMode="auto">
          <a:xfrm>
            <a:off x="56954" y="1628800"/>
            <a:ext cx="91604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u="sng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b="1" dirty="0" smtClean="0">
                <a:solidFill>
                  <a:srgbClr val="005782"/>
                </a:solidFill>
              </a:rPr>
              <a:t> 	Master 1 Sciences Sociales avec module S2 	Développement durable </a:t>
            </a:r>
            <a:r>
              <a:rPr lang="fr-FR" b="1" dirty="0" smtClean="0"/>
              <a:t>- </a:t>
            </a:r>
            <a:r>
              <a:rPr lang="fr-FR" b="1" dirty="0" err="1" smtClean="0"/>
              <a:t>dir</a:t>
            </a:r>
            <a:r>
              <a:rPr lang="fr-FR" b="1" dirty="0" smtClean="0"/>
              <a:t>. </a:t>
            </a:r>
            <a:r>
              <a:rPr lang="fr-FR" b="1" dirty="0"/>
              <a:t>JP. </a:t>
            </a:r>
            <a:r>
              <a:rPr lang="fr-FR" b="1" dirty="0" smtClean="0"/>
              <a:t>Maréchal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fr-FR" sz="1600" i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fr-FR" sz="1600" i="1" dirty="0" smtClean="0">
                <a:solidFill>
                  <a:srgbClr val="C00000"/>
                </a:solidFill>
              </a:rPr>
              <a:t>Présenté par D</a:t>
            </a:r>
            <a:r>
              <a:rPr lang="fr-FR" sz="1600" i="1" dirty="0">
                <a:solidFill>
                  <a:srgbClr val="C00000"/>
                </a:solidFill>
              </a:rPr>
              <a:t>. </a:t>
            </a:r>
            <a:r>
              <a:rPr lang="fr-FR" sz="1600" i="1" dirty="0" err="1">
                <a:solidFill>
                  <a:srgbClr val="C00000"/>
                </a:solidFill>
              </a:rPr>
              <a:t>Placidi-Frot</a:t>
            </a:r>
            <a:r>
              <a:rPr lang="fr-FR" sz="1600" i="1" dirty="0">
                <a:solidFill>
                  <a:srgbClr val="C00000"/>
                </a:solidFill>
              </a:rPr>
              <a:t> </a:t>
            </a:r>
            <a:r>
              <a:rPr lang="fr-FR" sz="1600" i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fr-FR" sz="1600" i="1" dirty="0" err="1" smtClean="0">
                <a:solidFill>
                  <a:srgbClr val="C00000"/>
                </a:solidFill>
              </a:rPr>
              <a:t>dir</a:t>
            </a:r>
            <a:r>
              <a:rPr lang="fr-FR" sz="1600" i="1" dirty="0">
                <a:solidFill>
                  <a:srgbClr val="C00000"/>
                </a:solidFill>
              </a:rPr>
              <a:t>. </a:t>
            </a:r>
            <a:r>
              <a:rPr lang="fr-FR" sz="1600" i="1" dirty="0" smtClean="0">
                <a:solidFill>
                  <a:srgbClr val="C00000"/>
                </a:solidFill>
              </a:rPr>
              <a:t>Master </a:t>
            </a:r>
            <a:r>
              <a:rPr lang="fr-FR" sz="1600" i="1" dirty="0">
                <a:solidFill>
                  <a:srgbClr val="C00000"/>
                </a:solidFill>
              </a:rPr>
              <a:t>2 Gouvernance de Projets de </a:t>
            </a:r>
            <a:r>
              <a:rPr lang="fr-FR" sz="1600" i="1" dirty="0" smtClean="0">
                <a:solidFill>
                  <a:srgbClr val="C00000"/>
                </a:solidFill>
              </a:rPr>
              <a:t>Développement </a:t>
            </a:r>
            <a:r>
              <a:rPr lang="fr-FR" sz="1600" i="1" dirty="0">
                <a:solidFill>
                  <a:srgbClr val="C00000"/>
                </a:solidFill>
              </a:rPr>
              <a:t>Durable au </a:t>
            </a:r>
            <a:r>
              <a:rPr lang="fr-FR" sz="1600" i="1" dirty="0" smtClean="0">
                <a:solidFill>
                  <a:srgbClr val="C00000"/>
                </a:solidFill>
              </a:rPr>
              <a:t>Sud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fr-FR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50800"/>
            <a:ext cx="8229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>
                <a:solidFill>
                  <a:srgbClr val="C00000"/>
                </a:solidFill>
              </a:rPr>
              <a:t>Finalités de Master 2 droit privé 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31960" y="1052736"/>
            <a:ext cx="9144000" cy="5475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 smtClean="0">
                <a:solidFill>
                  <a:srgbClr val="005782"/>
                </a:solidFill>
              </a:rPr>
              <a:t>•</a:t>
            </a:r>
            <a:r>
              <a:rPr lang="fr-FR" sz="28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Droit Privé Fondamental </a:t>
            </a:r>
            <a:r>
              <a:rPr lang="fr-FR" sz="2700" b="1" dirty="0" smtClean="0"/>
              <a:t>- </a:t>
            </a:r>
            <a:r>
              <a:rPr lang="fr-FR" sz="2700" b="1" dirty="0" err="1" smtClean="0"/>
              <a:t>dir</a:t>
            </a:r>
            <a:r>
              <a:rPr lang="fr-FR" sz="2700" b="1" dirty="0" smtClean="0"/>
              <a:t>. F. Labarthe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rgbClr val="005782"/>
                </a:solidFill>
              </a:rPr>
              <a:t>•</a:t>
            </a:r>
            <a:r>
              <a:rPr lang="fr-FR" sz="28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Droit des Contrats Internes et Internationaux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/>
              <a:t>	</a:t>
            </a:r>
            <a:r>
              <a:rPr lang="fr-FR" sz="2700" b="1" dirty="0"/>
              <a:t> </a:t>
            </a:r>
            <a:r>
              <a:rPr lang="fr-FR" sz="2700" b="1" dirty="0" err="1"/>
              <a:t>dir</a:t>
            </a:r>
            <a:r>
              <a:rPr lang="fr-FR" sz="2700" b="1" dirty="0"/>
              <a:t>. H. Aubry, C. </a:t>
            </a:r>
            <a:r>
              <a:rPr lang="fr-FR" sz="2700" b="1" dirty="0" err="1"/>
              <a:t>Seraglini</a:t>
            </a:r>
            <a:endParaRPr lang="fr-FR" sz="27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rgbClr val="005782"/>
                </a:solidFill>
              </a:rPr>
              <a:t>•</a:t>
            </a:r>
            <a:r>
              <a:rPr lang="fr-FR" sz="28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Histoire du Droit et Droit Canonique </a:t>
            </a:r>
            <a:r>
              <a:rPr lang="fr-FR" sz="2700" b="1" dirty="0"/>
              <a:t>- </a:t>
            </a:r>
            <a:r>
              <a:rPr lang="fr-FR" sz="2700" b="1" dirty="0" err="1"/>
              <a:t>dir</a:t>
            </a:r>
            <a:r>
              <a:rPr lang="fr-FR" sz="2700" b="1" dirty="0"/>
              <a:t>. B. </a:t>
            </a:r>
            <a:r>
              <a:rPr lang="fr-FR" sz="2700" b="1" dirty="0" err="1"/>
              <a:t>Bernabé</a:t>
            </a:r>
            <a:endParaRPr lang="fr-FR" sz="27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rgbClr val="005782"/>
                </a:solidFill>
              </a:rPr>
              <a:t>•</a:t>
            </a:r>
            <a:r>
              <a:rPr lang="fr-FR" sz="28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Professions Judiciaires - Droit Processuel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 smtClean="0"/>
              <a:t> 	 </a:t>
            </a:r>
            <a:r>
              <a:rPr lang="fr-FR" sz="2700" b="1" dirty="0" smtClean="0"/>
              <a:t>- </a:t>
            </a:r>
            <a:r>
              <a:rPr lang="fr-FR" sz="2700" b="1" dirty="0" err="1"/>
              <a:t>dir</a:t>
            </a:r>
            <a:r>
              <a:rPr lang="fr-FR" sz="2700" b="1" dirty="0"/>
              <a:t>. YM. </a:t>
            </a:r>
            <a:r>
              <a:rPr lang="fr-FR" sz="2700" b="1" dirty="0" err="1"/>
              <a:t>Serinet</a:t>
            </a:r>
            <a:endParaRPr lang="fr-FR" sz="27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rgbClr val="005782"/>
                </a:solidFill>
              </a:rPr>
              <a:t>•</a:t>
            </a:r>
            <a:r>
              <a:rPr lang="fr-FR" sz="28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Droit Pénal et Pratique du Droit Pénal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400" b="1" dirty="0" smtClean="0"/>
              <a:t>	 -</a:t>
            </a:r>
            <a:r>
              <a:rPr lang="fr-FR" sz="2600" b="1" dirty="0" smtClean="0">
                <a:solidFill>
                  <a:srgbClr val="005782"/>
                </a:solidFill>
              </a:rPr>
              <a:t> </a:t>
            </a:r>
            <a:r>
              <a:rPr lang="fr-FR" sz="2600" b="1" dirty="0" err="1" smtClean="0"/>
              <a:t>dir</a:t>
            </a:r>
            <a:r>
              <a:rPr lang="fr-FR" sz="2600" b="1" dirty="0"/>
              <a:t>. </a:t>
            </a:r>
            <a:r>
              <a:rPr lang="fr-FR" sz="2600" b="1" dirty="0" err="1" smtClean="0"/>
              <a:t>H.Matsopoulou</a:t>
            </a:r>
            <a:r>
              <a:rPr lang="fr-FR" sz="2600" b="1" dirty="0" smtClean="0"/>
              <a:t> , E. </a:t>
            </a:r>
            <a:r>
              <a:rPr lang="fr-FR" sz="2600" b="1" dirty="0" err="1" smtClean="0"/>
              <a:t>Hirsoux</a:t>
            </a:r>
            <a:endParaRPr lang="fr-FR" sz="26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rgbClr val="005782"/>
                </a:solidFill>
              </a:rPr>
              <a:t>•</a:t>
            </a:r>
            <a:r>
              <a:rPr lang="fr-FR" sz="2800" dirty="0" smtClean="0"/>
              <a:t>  </a:t>
            </a:r>
            <a:r>
              <a:rPr lang="fr-FR" sz="2800" b="1" dirty="0" smtClean="0">
                <a:solidFill>
                  <a:srgbClr val="005782"/>
                </a:solidFill>
              </a:rPr>
              <a:t>Droit de la Responsabilité Médicale et Pharmaceutique</a:t>
            </a:r>
            <a:r>
              <a:rPr lang="fr-FR" sz="28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/>
              <a:t>	</a:t>
            </a:r>
            <a:r>
              <a:rPr lang="fr-FR" sz="2700" b="1" dirty="0"/>
              <a:t> </a:t>
            </a:r>
            <a:r>
              <a:rPr lang="fr-FR" sz="2700" b="1" dirty="0" err="1"/>
              <a:t>dir</a:t>
            </a:r>
            <a:r>
              <a:rPr lang="fr-FR" sz="2700" b="1" dirty="0"/>
              <a:t>. G. Maitre</a:t>
            </a:r>
          </a:p>
          <a:p>
            <a:pPr eaLnBrk="1" hangingPunct="1">
              <a:defRPr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80575"/>
              </p:ext>
            </p:extLst>
          </p:nvPr>
        </p:nvGraphicFramePr>
        <p:xfrm>
          <a:off x="179512" y="1228561"/>
          <a:ext cx="8856983" cy="56181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68104"/>
                <a:gridCol w="1135612"/>
                <a:gridCol w="674390"/>
                <a:gridCol w="858103"/>
                <a:gridCol w="2350286"/>
                <a:gridCol w="1270488"/>
              </a:tblGrid>
              <a:tr h="180176"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Nom du UE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Semestres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ECTS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Heures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Modalités de contrôle de connaissances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Coefficients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54936"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</a:rPr>
                        <a:t>S1 ‐ Semestre 1 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Anglais approfondi thématique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S1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Un exposé en classe (présentation d'un article) + </a:t>
                      </a:r>
                      <a:endParaRPr lang="fr-FR" sz="800" dirty="0" smtClean="0">
                        <a:effectLst/>
                      </a:endParaRPr>
                    </a:p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une </a:t>
                      </a:r>
                      <a:r>
                        <a:rPr lang="fr-FR" sz="800" dirty="0">
                          <a:effectLst/>
                        </a:rPr>
                        <a:t>fiche de lecture (5‐6 feuillets) sur </a:t>
                      </a:r>
                      <a:r>
                        <a:rPr lang="fr-FR" sz="800" dirty="0" smtClean="0">
                          <a:effectLst/>
                        </a:rPr>
                        <a:t>l'ouvrage</a:t>
                      </a:r>
                    </a:p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 </a:t>
                      </a:r>
                      <a:r>
                        <a:rPr lang="fr-FR" sz="800" dirty="0" err="1">
                          <a:effectLst/>
                        </a:rPr>
                        <a:t>Arctic</a:t>
                      </a:r>
                      <a:r>
                        <a:rPr lang="fr-FR" sz="800" dirty="0">
                          <a:effectLst/>
                        </a:rPr>
                        <a:t> Dreams de Barry Lopez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Anthropologie du développement et de l'environnement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S1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Economie  Politique  internationale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S1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Economie de 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</a:rPr>
                        <a:t>l’environnement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S1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Economie du développement  1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S1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Examen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Politiques, programmes, projets de développement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S1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Droit de l'environnement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S1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27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Session 1 et Session 2 : Examen terminal 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Droit des organisations internationales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S1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24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Examen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Ecologie et écosystèmes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S1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27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Session 1 et Session 2 : Examen terminal 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Grands défis pour l'environnement et la planète 1 : conférences + sortie terrain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S1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27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ECTS S1 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S1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30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225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4936"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effectLst/>
                        </a:rPr>
                        <a:t>S2 ‐ Semestre 2 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Tronc commun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Sociologie de 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</a:rPr>
                        <a:t>l’environnement 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et du développement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Méthodologie (quanti/</a:t>
                      </a:r>
                      <a:r>
                        <a:rPr lang="fr-FR" sz="800" dirty="0" err="1">
                          <a:solidFill>
                            <a:schemeClr val="tx1"/>
                          </a:solidFill>
                          <a:effectLst/>
                        </a:rPr>
                        <a:t>quali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) de travail de terrain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</a:rPr>
                        <a:t>Contrôle </a:t>
                      </a:r>
                      <a:r>
                        <a:rPr lang="fr-FR" sz="800" dirty="0">
                          <a:effectLst/>
                        </a:rPr>
                        <a:t>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723">
                <a:tc>
                  <a:txBody>
                    <a:bodyPr/>
                    <a:lstStyle/>
                    <a:p>
                      <a:pPr marR="38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Grands défis pour l'environnement et la planète 2 : projet pluridisciplinaire / conduite de projet et de biblio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Mémoire ou stage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9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9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1 UE au choix 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Economie écologique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Pratiques participatives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Histoire des sciences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Examen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Ethique du développement et de l'environnement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27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Contrôle continu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Parcours Développement durable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Economie du développement  2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Examen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Economie et politiques agricoles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Examen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Négociations internationales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24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Examen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3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ECTS S2 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S2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30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156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2" marR="34664" marT="181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</a:rPr>
              <a:t>Voie M1 Sciences Sociales </a:t>
            </a:r>
            <a:r>
              <a:rPr lang="fr-FR" altLang="fr-FR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‐ </a:t>
            </a: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</a:rPr>
              <a:t>Plateforme développement durable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323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200" b="1" dirty="0" smtClean="0">
                <a:solidFill>
                  <a:srgbClr val="C00000"/>
                </a:solidFill>
              </a:rPr>
              <a:t>Finalités de Master 2 </a:t>
            </a:r>
            <a:br>
              <a:rPr lang="fr-FR" altLang="fr-FR" sz="3200" b="1" dirty="0" smtClean="0">
                <a:solidFill>
                  <a:srgbClr val="C00000"/>
                </a:solidFill>
              </a:rPr>
            </a:br>
            <a:r>
              <a:rPr lang="fr-FR" altLang="fr-FR" sz="3200" b="1" dirty="0" smtClean="0">
                <a:solidFill>
                  <a:srgbClr val="C00000"/>
                </a:solidFill>
              </a:rPr>
              <a:t>Sciences sociales :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46555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600" b="1" dirty="0" smtClean="0">
                <a:solidFill>
                  <a:srgbClr val="005782"/>
                </a:solidFill>
              </a:rPr>
              <a:t>•	Développement Agricole Durable : la sécurité alimentaire pour le développement	</a:t>
            </a:r>
            <a:r>
              <a:rPr lang="fr-FR" altLang="fr-FR" sz="2400" b="1" dirty="0" smtClean="0"/>
              <a:t>-</a:t>
            </a:r>
            <a:r>
              <a:rPr lang="fr-FR" altLang="fr-FR" sz="2400" dirty="0" smtClean="0"/>
              <a:t> </a:t>
            </a:r>
            <a:r>
              <a:rPr lang="fr-FR" altLang="fr-FR" sz="2400" b="1" dirty="0" err="1" smtClean="0"/>
              <a:t>dir</a:t>
            </a:r>
            <a:r>
              <a:rPr lang="fr-FR" altLang="fr-FR" sz="2400" b="1" dirty="0" smtClean="0"/>
              <a:t>. </a:t>
            </a:r>
            <a:r>
              <a:rPr lang="fr-FR" altLang="fr-FR" sz="2400" b="1" dirty="0"/>
              <a:t>JP. </a:t>
            </a:r>
            <a:r>
              <a:rPr lang="fr-FR" altLang="fr-FR" sz="2400" b="1" dirty="0" smtClean="0"/>
              <a:t>Maréchal</a:t>
            </a:r>
          </a:p>
          <a:p>
            <a:pPr marL="0" indent="0">
              <a:buNone/>
            </a:pPr>
            <a:endParaRPr lang="fr-FR" altLang="fr-FR" sz="2400" b="1" dirty="0">
              <a:solidFill>
                <a:srgbClr val="005782"/>
              </a:solidFill>
            </a:endParaRPr>
          </a:p>
          <a:p>
            <a:pPr marL="0" indent="0">
              <a:buNone/>
            </a:pPr>
            <a:r>
              <a:rPr lang="fr-FR" altLang="fr-FR" sz="2600" b="1" dirty="0" smtClean="0">
                <a:solidFill>
                  <a:srgbClr val="005782"/>
                </a:solidFill>
              </a:rPr>
              <a:t>•</a:t>
            </a:r>
            <a:r>
              <a:rPr lang="fr-FR" altLang="fr-FR" sz="2400" dirty="0" smtClean="0"/>
              <a:t>  </a:t>
            </a:r>
            <a:r>
              <a:rPr lang="fr-FR" altLang="fr-FR" sz="2600" b="1" dirty="0" smtClean="0">
                <a:solidFill>
                  <a:srgbClr val="005782"/>
                </a:solidFill>
              </a:rPr>
              <a:t>Gouvernance de Projets de Développement Durable au Sud </a:t>
            </a:r>
            <a:r>
              <a:rPr lang="fr-FR" altLang="fr-FR" sz="2400" b="1" dirty="0"/>
              <a:t>- </a:t>
            </a:r>
            <a:r>
              <a:rPr lang="fr-FR" altLang="fr-FR" sz="2400" b="1" dirty="0" err="1"/>
              <a:t>dir</a:t>
            </a:r>
            <a:r>
              <a:rPr lang="fr-FR" altLang="fr-FR" sz="2400" b="1" dirty="0"/>
              <a:t>. D. </a:t>
            </a:r>
            <a:r>
              <a:rPr lang="fr-FR" altLang="fr-FR" sz="2400" b="1" dirty="0" err="1" smtClean="0"/>
              <a:t>Placidi-Frot</a:t>
            </a:r>
            <a:r>
              <a:rPr lang="fr-FR" altLang="fr-FR" sz="2400" b="1" dirty="0" smtClean="0"/>
              <a:t> et Adrien Fauve</a:t>
            </a:r>
            <a:endParaRPr lang="fr-FR" altLang="fr-FR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7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e 3"/>
          <p:cNvGrpSpPr>
            <a:grpSpLocks/>
          </p:cNvGrpSpPr>
          <p:nvPr/>
        </p:nvGrpSpPr>
        <p:grpSpPr bwMode="auto">
          <a:xfrm>
            <a:off x="-9525" y="44450"/>
            <a:ext cx="9144000" cy="1296988"/>
            <a:chOff x="0" y="-31879"/>
            <a:chExt cx="9144000" cy="71008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-31879"/>
              <a:ext cx="9144000" cy="710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750" y="31568"/>
              <a:ext cx="9080500" cy="58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eaLnBrk="1" hangingPunct="1">
                <a:defRPr/>
              </a:pPr>
              <a:r>
                <a:rPr lang="fr-FR" sz="4000" b="1" dirty="0">
                  <a:solidFill>
                    <a:schemeClr val="bg1"/>
                  </a:solidFill>
                </a:rPr>
                <a:t>Master mention Droit Notarial*</a:t>
              </a:r>
            </a:p>
          </p:txBody>
        </p:sp>
      </p:grpSp>
      <p:sp>
        <p:nvSpPr>
          <p:cNvPr id="10243" name="Rectangle 3"/>
          <p:cNvSpPr txBox="1">
            <a:spLocks/>
          </p:cNvSpPr>
          <p:nvPr/>
        </p:nvSpPr>
        <p:spPr bwMode="auto">
          <a:xfrm>
            <a:off x="1043608" y="2420888"/>
            <a:ext cx="91519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2800" b="1" dirty="0" smtClean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altLang="fr-FR" sz="2800" b="1" dirty="0" smtClean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2 Droit 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Notarial 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. P</a:t>
            </a:r>
            <a:r>
              <a:rPr lang="fr-FR" alt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Callé</a:t>
            </a: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fr-FR" alt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100" b="1" dirty="0">
              <a:solidFill>
                <a:srgbClr val="005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94965"/>
          </a:xfrm>
        </p:spPr>
        <p:txBody>
          <a:bodyPr/>
          <a:lstStyle/>
          <a:p>
            <a:pPr algn="l"/>
            <a:r>
              <a:rPr lang="fr-FR" altLang="fr-FR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Droit </a:t>
            </a:r>
            <a:r>
              <a:rPr lang="fr-FR" altLang="fr-FR" sz="3200" b="1" dirty="0">
                <a:solidFill>
                  <a:schemeClr val="bg1"/>
                </a:solidFill>
                <a:latin typeface="Arial" panose="020B0604020202020204" pitchFamily="34" charset="0"/>
              </a:rPr>
              <a:t>Notarial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29270" r="5004" b="26183"/>
          <a:stretch/>
        </p:blipFill>
        <p:spPr>
          <a:xfrm>
            <a:off x="107504" y="1268760"/>
            <a:ext cx="8928992" cy="5589240"/>
          </a:xfrm>
        </p:spPr>
      </p:pic>
    </p:spTree>
    <p:extLst>
      <p:ext uri="{BB962C8B-B14F-4D97-AF65-F5344CB8AC3E}">
        <p14:creationId xmlns:p14="http://schemas.microsoft.com/office/powerpoint/2010/main" val="21453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M2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Droit Notarial</a:t>
            </a:r>
          </a:p>
        </p:txBody>
      </p:sp>
      <p:pic>
        <p:nvPicPr>
          <p:cNvPr id="1229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773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3"/>
          <p:cNvGrpSpPr>
            <a:grpSpLocks/>
          </p:cNvGrpSpPr>
          <p:nvPr/>
        </p:nvGrpSpPr>
        <p:grpSpPr bwMode="auto">
          <a:xfrm>
            <a:off x="-9525" y="44450"/>
            <a:ext cx="9144000" cy="1296988"/>
            <a:chOff x="0" y="-31879"/>
            <a:chExt cx="9144000" cy="71008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0" y="-31879"/>
              <a:ext cx="9144000" cy="7100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750" y="31568"/>
              <a:ext cx="9080500" cy="58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eaLnBrk="1" hangingPunct="1">
                <a:defRPr/>
              </a:pPr>
              <a:r>
                <a:rPr lang="fr-FR" sz="4000" b="1" dirty="0">
                  <a:solidFill>
                    <a:schemeClr val="bg1"/>
                  </a:solidFill>
                </a:rPr>
                <a:t>Master mention Droit Social**</a:t>
              </a:r>
            </a:p>
          </p:txBody>
        </p:sp>
      </p:grpSp>
      <p:sp>
        <p:nvSpPr>
          <p:cNvPr id="15363" name="Rectangle 3"/>
          <p:cNvSpPr txBox="1">
            <a:spLocks/>
          </p:cNvSpPr>
          <p:nvPr/>
        </p:nvSpPr>
        <p:spPr bwMode="auto">
          <a:xfrm>
            <a:off x="1187624" y="2420888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800" b="1" dirty="0" smtClean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fr-FR" altLang="fr-FR" sz="2800" b="1" dirty="0">
                <a:solidFill>
                  <a:srgbClr val="005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Droit Social 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S.Maillard</a:t>
            </a: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323850" y="26035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M1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Droit Social</a:t>
            </a:r>
          </a:p>
        </p:txBody>
      </p:sp>
      <p:pic>
        <p:nvPicPr>
          <p:cNvPr id="1741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125538"/>
            <a:ext cx="9185276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11102</TotalTime>
  <Words>1476</Words>
  <Application>Microsoft Office PowerPoint</Application>
  <PresentationFormat>Affichage à l'écran (4:3)</PresentationFormat>
  <Paragraphs>427</Paragraphs>
  <Slides>41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Symbol</vt:lpstr>
      <vt:lpstr>Tahoma</vt:lpstr>
      <vt:lpstr>Times New Roman</vt:lpstr>
      <vt:lpstr>Thème Office</vt:lpstr>
      <vt:lpstr>MASTERS  2017 - 2018</vt:lpstr>
      <vt:lpstr>Sciences juridiques</vt:lpstr>
      <vt:lpstr>Présentation PowerPoint</vt:lpstr>
      <vt:lpstr>Finalités de Master 2 droit privé :</vt:lpstr>
      <vt:lpstr>Présentation PowerPoint</vt:lpstr>
      <vt:lpstr>Droit Notarial </vt:lpstr>
      <vt:lpstr>Présentation PowerPoint</vt:lpstr>
      <vt:lpstr>Présentation PowerPoint</vt:lpstr>
      <vt:lpstr>Présentation PowerPoint</vt:lpstr>
      <vt:lpstr>Finalités de Master 2 Droit Social :</vt:lpstr>
      <vt:lpstr>Présentation PowerPoint</vt:lpstr>
      <vt:lpstr>Présentation PowerPoint</vt:lpstr>
      <vt:lpstr>Finalités de Master 2  Droit des affaires :</vt:lpstr>
      <vt:lpstr>Présentation PowerPoint</vt:lpstr>
      <vt:lpstr>Présentation PowerPoint</vt:lpstr>
      <vt:lpstr>Présentation PowerPoint</vt:lpstr>
      <vt:lpstr>Master 1 Droit de l’Environnement  </vt:lpstr>
      <vt:lpstr>Finalités de Master 2 Droit Public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Qu’est-ce que l’IP/IT ?</vt:lpstr>
      <vt:lpstr>Etudier l’IP/IT, c’est étudier :</vt:lpstr>
      <vt:lpstr>Etudier l’IP/IT, c’est aussi étudier :</vt:lpstr>
      <vt:lpstr>Pourquoi choisir la mention IP/IT ?</vt:lpstr>
      <vt:lpstr>Se pré-spécialiser en M1, c’est :</vt:lpstr>
      <vt:lpstr>Présentation PowerPoint</vt:lpstr>
      <vt:lpstr>Quelles sont les spécialités de M2 de la mention IP/IT ?</vt:lpstr>
      <vt:lpstr>Quels sont les points forts de la mention ?</vt:lpstr>
      <vt:lpstr>Renseignements :</vt:lpstr>
      <vt:lpstr>Présentation PowerPoint</vt:lpstr>
      <vt:lpstr>Présentation PowerPoint</vt:lpstr>
      <vt:lpstr>Finalités de Master 2 Droit  International ou Droit du Européen :</vt:lpstr>
      <vt:lpstr>Présentation PowerPoint</vt:lpstr>
      <vt:lpstr>Voie M1 Sciences Sociales ‐ Plateforme développement durable </vt:lpstr>
      <vt:lpstr>Finalités de Master 2  Sciences sociales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DK</dc:creator>
  <cp:lastModifiedBy>Nathalie David</cp:lastModifiedBy>
  <cp:revision>122</cp:revision>
  <dcterms:created xsi:type="dcterms:W3CDTF">2011-09-21T08:39:29Z</dcterms:created>
  <dcterms:modified xsi:type="dcterms:W3CDTF">2018-03-14T10:19:41Z</dcterms:modified>
</cp:coreProperties>
</file>